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72" r:id="rId2"/>
    <p:sldId id="304" r:id="rId3"/>
    <p:sldId id="350" r:id="rId4"/>
    <p:sldId id="340" r:id="rId5"/>
    <p:sldId id="291" r:id="rId6"/>
    <p:sldId id="334" r:id="rId7"/>
    <p:sldId id="327" r:id="rId8"/>
    <p:sldId id="349" r:id="rId9"/>
    <p:sldId id="347" r:id="rId10"/>
    <p:sldId id="328" r:id="rId11"/>
    <p:sldId id="329" r:id="rId12"/>
    <p:sldId id="332" r:id="rId13"/>
    <p:sldId id="333" r:id="rId14"/>
    <p:sldId id="335" r:id="rId15"/>
    <p:sldId id="336" r:id="rId16"/>
    <p:sldId id="337" r:id="rId17"/>
    <p:sldId id="348" r:id="rId18"/>
    <p:sldId id="338" r:id="rId19"/>
    <p:sldId id="339" r:id="rId20"/>
    <p:sldId id="341" r:id="rId21"/>
    <p:sldId id="342" r:id="rId22"/>
    <p:sldId id="306" r:id="rId23"/>
    <p:sldId id="343" r:id="rId24"/>
    <p:sldId id="345" r:id="rId25"/>
    <p:sldId id="344" r:id="rId26"/>
    <p:sldId id="308" r:id="rId27"/>
    <p:sldId id="266" r:id="rId28"/>
    <p:sldId id="346" r:id="rId29"/>
    <p:sldId id="330" r:id="rId30"/>
    <p:sldId id="298" r:id="rId31"/>
    <p:sldId id="310" r:id="rId32"/>
    <p:sldId id="299" r:id="rId33"/>
    <p:sldId id="300" r:id="rId34"/>
    <p:sldId id="30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Burke" initials="jb" lastIdx="1" clrIdx="0">
    <p:extLst/>
  </p:cmAuthor>
  <p:cmAuthor id="2" name="Jeff Burke" initials="jb [2]" lastIdx="0" clrIdx="1">
    <p:extLst/>
  </p:cmAuthor>
  <p:cmAuthor id="3" name="Jeff Burke" initials="jb [3]" lastIdx="1" clrIdx="2">
    <p:extLst/>
  </p:cmAuthor>
  <p:cmAuthor id="4" name="Jeff Burke" initials="jb [4]" lastIdx="1" clrIdx="3">
    <p:extLst/>
  </p:cmAuthor>
  <p:cmAuthor id="5" name="Jeff Burke" initials="jb [5]" lastIdx="1" clrIdx="4">
    <p:extLst/>
  </p:cmAuthor>
  <p:cmAuthor id="6" name="Jeff Burke" initials="jb [6]" lastIdx="1" clrIdx="5">
    <p:extLst/>
  </p:cmAuthor>
  <p:cmAuthor id="7" name="Jeff Burke" initials="jb [7]" lastIdx="1" clrIdx="6">
    <p:extLst/>
  </p:cmAuthor>
  <p:cmAuthor id="8" name="Jeff Burke" initials="jb [8]" lastIdx="1" clrIdx="7">
    <p:extLst/>
  </p:cmAuthor>
  <p:cmAuthor id="9" name="Jeff Burke" initials="jb [9]" lastIdx="1" clrIdx="8">
    <p:extLst/>
  </p:cmAuthor>
  <p:cmAuthor id="10" name="Jeff Burke" initials="jb [10]" lastIdx="1" clrIdx="9">
    <p:extLst/>
  </p:cmAuthor>
  <p:cmAuthor id="11" name="Jeff Burke" initials="jb [11]" lastIdx="1" clrIdx="10">
    <p:extLst/>
  </p:cmAuthor>
  <p:cmAuthor id="12" name="Jeff Burke" initials="jb [12]" lastIdx="1" clrIdx="11">
    <p:extLst/>
  </p:cmAuthor>
  <p:cmAuthor id="13" name="Jeff Burke" initials="jb [13]" lastIdx="1" clrIdx="12">
    <p:extLst/>
  </p:cmAuthor>
  <p:cmAuthor id="14" name="Jeff Burke" initials="jb [14]" lastIdx="1" clrIdx="13">
    <p:extLst/>
  </p:cmAuthor>
  <p:cmAuthor id="15" name="Jeff Burke" initials="jb [15]" lastIdx="1" clrIdx="14">
    <p:extLst/>
  </p:cmAuthor>
  <p:cmAuthor id="16" name="Jeff Burke" initials="jb [16]" lastIdx="1" clrIdx="15">
    <p:extLst/>
  </p:cmAuthor>
  <p:cmAuthor id="17" name="Jeff Burke" initials="jb [17]" lastIdx="1" clrIdx="16">
    <p:extLst/>
  </p:cmAuthor>
  <p:cmAuthor id="18" name="Jeff Burke" initials="jb [18]" lastIdx="1" clrIdx="17">
    <p:extLst/>
  </p:cmAuthor>
  <p:cmAuthor id="19" name="Jeff Burke" initials="jb [19]" lastIdx="1" clrIdx="18">
    <p:extLst/>
  </p:cmAuthor>
  <p:cmAuthor id="20" name="Jeff Burke" initials="jb [20]" lastIdx="2" clrIdx="19">
    <p:extLst/>
  </p:cmAuthor>
  <p:cmAuthor id="21" name="Jeff Burke" initials="jb [21]" lastIdx="2" clrIdx="20">
    <p:extLst/>
  </p:cmAuthor>
  <p:cmAuthor id="22" name="Jeff Burke" initials="jb [22]" lastIdx="1" clrIdx="21">
    <p:extLst/>
  </p:cmAuthor>
  <p:cmAuthor id="23" name="Jeff Burke" initials="jb [23]" lastIdx="1" clrIdx="22">
    <p:extLst/>
  </p:cmAuthor>
  <p:cmAuthor id="24" name="Jeff Burke" initials="jb [24]" lastIdx="1" clrIdx="23">
    <p:extLst/>
  </p:cmAuthor>
  <p:cmAuthor id="25" name="Zhehao Wang" initials="" lastIdx="3" clrIdx="2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0" autoAdjust="0"/>
    <p:restoredTop sz="78315" autoAdjust="0"/>
  </p:normalViewPr>
  <p:slideViewPr>
    <p:cSldViewPr snapToGrid="0" snapToObjects="1">
      <p:cViewPr varScale="1">
        <p:scale>
          <a:sx n="71" d="100"/>
          <a:sy n="71" d="100"/>
        </p:scale>
        <p:origin x="-2072" y="-112"/>
      </p:cViewPr>
      <p:guideLst>
        <p:guide orient="horz" pos="2160"/>
        <p:guide pos="2880"/>
      </p:guideLst>
    </p:cSldViewPr>
  </p:slideViewPr>
  <p:outlineViewPr>
    <p:cViewPr>
      <p:scale>
        <a:sx n="33" d="100"/>
        <a:sy n="33" d="100"/>
      </p:scale>
      <p:origin x="0" y="16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38FA1E-E02C-034F-A028-8F9D3BC06E8D}" type="datetimeFigureOut">
              <a:rPr lang="en-US" smtClean="0"/>
              <a:t>1/24/17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C3BAFC-8BDA-B24C-B5BD-EF55171538D5}" type="slidenum">
              <a:rPr lang="en-US" smtClean="0"/>
              <a:t>‹#›</a:t>
            </a:fld>
            <a:endParaRPr lang="en-US"/>
          </a:p>
        </p:txBody>
      </p:sp>
    </p:spTree>
    <p:extLst>
      <p:ext uri="{BB962C8B-B14F-4D97-AF65-F5344CB8AC3E}">
        <p14:creationId xmlns:p14="http://schemas.microsoft.com/office/powerpoint/2010/main" val="1788156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9363FB-F37C-F64A-89C5-A5A2DC986825}" type="datetimeFigureOut">
              <a:rPr lang="en-US" smtClean="0"/>
              <a:t>1/24/17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E1AC67-E8C9-DF4C-BC2A-1E57AC0B4F96}" type="slidenum">
              <a:rPr lang="en-US" smtClean="0"/>
              <a:t>‹#›</a:t>
            </a:fld>
            <a:endParaRPr lang="en-US"/>
          </a:p>
        </p:txBody>
      </p:sp>
    </p:spTree>
    <p:extLst>
      <p:ext uri="{BB962C8B-B14F-4D97-AF65-F5344CB8AC3E}">
        <p14:creationId xmlns:p14="http://schemas.microsoft.com/office/powerpoint/2010/main" val="16686620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How is “home network” bootstrapped? Or at least what are assumed initial conditions? </a:t>
            </a:r>
            <a:endParaRPr lang="en-US" dirty="0" smtClean="0"/>
          </a:p>
          <a:p>
            <a:r>
              <a:rPr lang="en-US" dirty="0" smtClean="0"/>
              <a:t>Trust model</a:t>
            </a:r>
            <a:r>
              <a:rPr lang="en-US" baseline="0" dirty="0" smtClean="0"/>
              <a:t> </a:t>
            </a:r>
            <a:r>
              <a:rPr lang="en-US" dirty="0" smtClean="0"/>
              <a:t>assumption: th</a:t>
            </a:r>
            <a:r>
              <a:rPr lang="en-US" baseline="0" dirty="0" smtClean="0"/>
              <a:t>e existence of a trust anchor (which could delegate to others forming a chain, but not directly implemented in framework), </a:t>
            </a:r>
          </a:p>
          <a:p>
            <a:r>
              <a:rPr lang="en-US" baseline="0" dirty="0" smtClean="0"/>
              <a:t>Bootstrap assumption: mutual knowledge of a shared secret, name of the device to be added. (both are manually put in to the gateway / controller)</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offer simple definition of “bootstrap”?</a:t>
            </a:r>
            <a:endParaRPr lang="en-US" dirty="0" smtClean="0"/>
          </a:p>
          <a:p>
            <a:r>
              <a:rPr lang="en-US" dirty="0" smtClean="0"/>
              <a:t>Adding a new device to the</a:t>
            </a:r>
            <a:r>
              <a:rPr lang="en-US" baseline="0" dirty="0" smtClean="0"/>
              <a:t> network, using it for some applications and making sure it’s publishing data that is verifiable, or verifying data published by other devices correctly </a:t>
            </a:r>
            <a:endParaRPr lang="en-US" dirty="0" smtClean="0"/>
          </a:p>
          <a:p>
            <a:endParaRPr lang="en-US" dirty="0" smtClean="0"/>
          </a:p>
          <a:p>
            <a:r>
              <a:rPr lang="en-US" dirty="0" smtClean="0"/>
              <a:t>Two-step</a:t>
            </a:r>
            <a:r>
              <a:rPr lang="en-US" baseline="0" dirty="0" smtClean="0"/>
              <a:t> bootstrap: adding device to the home network (arrow 1 in last slide’s pic), and authorizing the device as a consumer / producer in an application (arrow 2 in last slide’s pic)</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12</a:t>
            </a:fld>
            <a:endParaRPr lang="en-US"/>
          </a:p>
        </p:txBody>
      </p:sp>
    </p:spTree>
    <p:extLst>
      <p:ext uri="{BB962C8B-B14F-4D97-AF65-F5344CB8AC3E}">
        <p14:creationId xmlns:p14="http://schemas.microsoft.com/office/powerpoint/2010/main" val="2827084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top:</a:t>
            </a:r>
            <a:r>
              <a:rPr lang="en-US" baseline="0" dirty="0" smtClean="0"/>
              <a:t> bootstrap step 1 - add device </a:t>
            </a:r>
          </a:p>
          <a:p>
            <a:r>
              <a:rPr lang="en-US" baseline="0" dirty="0" smtClean="0"/>
              <a:t>Figure bottom: bootstrap step 2 – consumer / producer authorization</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13</a:t>
            </a:fld>
            <a:endParaRPr lang="en-US"/>
          </a:p>
        </p:txBody>
      </p:sp>
    </p:spTree>
    <p:extLst>
      <p:ext uri="{BB962C8B-B14F-4D97-AF65-F5344CB8AC3E}">
        <p14:creationId xmlns:p14="http://schemas.microsoft.com/office/powerpoint/2010/main" val="114966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14</a:t>
            </a:fld>
            <a:endParaRPr lang="en-US"/>
          </a:p>
        </p:txBody>
      </p:sp>
    </p:spTree>
    <p:extLst>
      <p:ext uri="{BB962C8B-B14F-4D97-AF65-F5344CB8AC3E}">
        <p14:creationId xmlns:p14="http://schemas.microsoft.com/office/powerpoint/2010/main" val="66639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solidFill>
                  <a:srgbClr val="FF0000"/>
                </a:solidFill>
              </a:rPr>
              <a:t>JB: Are these persistent subscriptions?</a:t>
            </a:r>
          </a:p>
          <a:p>
            <a:pPr marL="0" indent="0">
              <a:buFont typeface="Arial"/>
              <a:buNone/>
            </a:pPr>
            <a:r>
              <a:rPr lang="en-US" sz="1200" dirty="0" smtClean="0">
                <a:solidFill>
                  <a:srgbClr val="FF0000"/>
                </a:solidFill>
              </a:rPr>
              <a:t>Up</a:t>
            </a:r>
            <a:r>
              <a:rPr lang="en-US" sz="1200" baseline="0" dirty="0" smtClean="0">
                <a:solidFill>
                  <a:srgbClr val="FF0000"/>
                </a:solidFill>
              </a:rPr>
              <a:t> to application. First define persistency? Under my assumed definition, persistency would require additional mechanism in apps built on top of the framework.</a:t>
            </a:r>
            <a:endParaRPr lang="en-US" sz="1200" dirty="0" smtClean="0">
              <a:solidFill>
                <a:srgbClr val="FF0000"/>
              </a:solidFill>
            </a:endParaRPr>
          </a:p>
          <a:p>
            <a:pPr marL="0" indent="0">
              <a:buFont typeface="Arial"/>
              <a:buNone/>
            </a:pPr>
            <a:endParaRPr lang="en-US" sz="1200" dirty="0" smtClean="0">
              <a:solidFill>
                <a:srgbClr val="FF0000"/>
              </a:solidFill>
            </a:endParaRPr>
          </a:p>
          <a:p>
            <a:pPr marL="0" indent="0">
              <a:buFont typeface="Arial"/>
              <a:buNone/>
            </a:pPr>
            <a:r>
              <a:rPr lang="en-US" sz="1200" dirty="0" smtClean="0">
                <a:solidFill>
                  <a:srgbClr val="FF0000"/>
                </a:solidFill>
              </a:rPr>
              <a:t>JB: Reliable? </a:t>
            </a:r>
          </a:p>
          <a:p>
            <a:pPr marL="0" indent="0">
              <a:buFont typeface="Arial"/>
              <a:buNone/>
            </a:pPr>
            <a:r>
              <a:rPr lang="en-US" sz="1200" dirty="0" smtClean="0">
                <a:solidFill>
                  <a:srgbClr val="FF0000"/>
                </a:solidFill>
              </a:rPr>
              <a:t>Technically,</a:t>
            </a:r>
            <a:r>
              <a:rPr lang="en-US" sz="1200" baseline="0" dirty="0" smtClean="0">
                <a:solidFill>
                  <a:srgbClr val="FF0000"/>
                </a:solidFill>
              </a:rPr>
              <a:t> reliability in TCP’s sense, no: out of 3 elements of reliable delivery we have 2: uniquely identifiable data and </a:t>
            </a:r>
            <a:r>
              <a:rPr lang="en-US" sz="1200" baseline="0" dirty="0" err="1" smtClean="0">
                <a:solidFill>
                  <a:srgbClr val="FF0000"/>
                </a:solidFill>
              </a:rPr>
              <a:t>retrx</a:t>
            </a:r>
            <a:r>
              <a:rPr lang="en-US" sz="1200" baseline="0" dirty="0" smtClean="0">
                <a:solidFill>
                  <a:srgbClr val="FF0000"/>
                </a:solidFill>
              </a:rPr>
              <a:t> timers, but we technically don’t have positive ACK for each data</a:t>
            </a:r>
          </a:p>
        </p:txBody>
      </p:sp>
      <p:sp>
        <p:nvSpPr>
          <p:cNvPr id="4" name="Slide Number Placeholder 3"/>
          <p:cNvSpPr>
            <a:spLocks noGrp="1"/>
          </p:cNvSpPr>
          <p:nvPr>
            <p:ph type="sldNum" sz="quarter" idx="10"/>
          </p:nvPr>
        </p:nvSpPr>
        <p:spPr/>
        <p:txBody>
          <a:bodyPr/>
          <a:lstStyle/>
          <a:p>
            <a:fld id="{45E1AC67-E8C9-DF4C-BC2A-1E57AC0B4F96}" type="slidenum">
              <a:rPr lang="en-US" smtClean="0"/>
              <a:t>16</a:t>
            </a:fld>
            <a:endParaRPr lang="en-US"/>
          </a:p>
        </p:txBody>
      </p:sp>
    </p:spTree>
    <p:extLst>
      <p:ext uri="{BB962C8B-B14F-4D97-AF65-F5344CB8AC3E}">
        <p14:creationId xmlns:p14="http://schemas.microsoft.com/office/powerpoint/2010/main" val="403891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What naming and trust relationships must constrained devices and helpers have?</a:t>
            </a:r>
          </a:p>
          <a:p>
            <a:r>
              <a:rPr lang="en-US" dirty="0" smtClean="0"/>
              <a:t>Trust relationship</a:t>
            </a:r>
            <a:r>
              <a:rPr lang="en-US" baseline="0" dirty="0" smtClean="0"/>
              <a:t> </a:t>
            </a:r>
            <a:r>
              <a:rPr lang="en-US" dirty="0" smtClean="0"/>
              <a:t>assumption</a:t>
            </a:r>
            <a:r>
              <a:rPr lang="en-US" baseline="0" dirty="0" smtClean="0"/>
              <a:t> </a:t>
            </a:r>
            <a:r>
              <a:rPr lang="en-US" dirty="0" smtClean="0"/>
              <a:t>is given in slides:</a:t>
            </a:r>
            <a:r>
              <a:rPr lang="en-US" baseline="0" dirty="0" smtClean="0"/>
              <a:t> </a:t>
            </a:r>
            <a:r>
              <a:rPr lang="en-US" dirty="0" smtClean="0"/>
              <a:t>shared</a:t>
            </a:r>
            <a:r>
              <a:rPr lang="en-US" baseline="0" dirty="0" smtClean="0"/>
              <a:t> secret established offline</a:t>
            </a:r>
          </a:p>
          <a:p>
            <a:r>
              <a:rPr lang="en-US" baseline="0" dirty="0" smtClean="0"/>
              <a:t>Naming relationship: actually not reflected. As of now it’s technically optional for constrained devices to use a named-data abstraction. The semantic between them is like: helper can trust constrained device no matter what the latter’s name is, as long as the key-exchange is signed by the expected HMAC key, and vice-versa</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18</a:t>
            </a:fld>
            <a:endParaRPr lang="en-US"/>
          </a:p>
        </p:txBody>
      </p:sp>
    </p:spTree>
    <p:extLst>
      <p:ext uri="{BB962C8B-B14F-4D97-AF65-F5344CB8AC3E}">
        <p14:creationId xmlns:p14="http://schemas.microsoft.com/office/powerpoint/2010/main" val="1311822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19</a:t>
            </a:fld>
            <a:endParaRPr lang="en-US"/>
          </a:p>
        </p:txBody>
      </p:sp>
    </p:spTree>
    <p:extLst>
      <p:ext uri="{BB962C8B-B14F-4D97-AF65-F5344CB8AC3E}">
        <p14:creationId xmlns:p14="http://schemas.microsoft.com/office/powerpoint/2010/main" val="101803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20</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22</a:t>
            </a:fld>
            <a:endParaRPr lang="en-US"/>
          </a:p>
        </p:txBody>
      </p:sp>
    </p:spTree>
    <p:extLst>
      <p:ext uri="{BB962C8B-B14F-4D97-AF65-F5344CB8AC3E}">
        <p14:creationId xmlns:p14="http://schemas.microsoft.com/office/powerpoint/2010/main" val="1090966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Better screenshot? From Zoe’s set? </a:t>
            </a:r>
          </a:p>
          <a:p>
            <a:r>
              <a:rPr lang="en-US" dirty="0" smtClean="0"/>
              <a:t>This is from Zoe’s pic for the poster;</a:t>
            </a:r>
            <a:r>
              <a:rPr lang="en-US" baseline="0" dirty="0" smtClean="0"/>
              <a:t> meaning what exactly?</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23</a:t>
            </a:fld>
            <a:endParaRPr lang="en-US"/>
          </a:p>
        </p:txBody>
      </p:sp>
    </p:spTree>
    <p:extLst>
      <p:ext uri="{BB962C8B-B14F-4D97-AF65-F5344CB8AC3E}">
        <p14:creationId xmlns:p14="http://schemas.microsoft.com/office/powerpoint/2010/main" val="2896275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fleshing this out</a:t>
            </a:r>
          </a:p>
          <a:p>
            <a:endParaRPr lang="en-US" dirty="0" smtClean="0"/>
          </a:p>
          <a:p>
            <a:r>
              <a:rPr lang="en-US" dirty="0" smtClean="0"/>
              <a:t>Consider moving</a:t>
            </a:r>
            <a:r>
              <a:rPr lang="en-US" baseline="0" dirty="0" smtClean="0"/>
              <a:t> into tech report / documentation if that fits better</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27</a:t>
            </a:fld>
            <a:endParaRPr lang="en-US"/>
          </a:p>
        </p:txBody>
      </p:sp>
    </p:spTree>
    <p:extLst>
      <p:ext uri="{BB962C8B-B14F-4D97-AF65-F5344CB8AC3E}">
        <p14:creationId xmlns:p14="http://schemas.microsoft.com/office/powerpoint/2010/main" val="26882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4</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Comment on why VI.D (access control) and VI.E (aggregation) are not implemented – and where to look for examples of this work.  </a:t>
            </a:r>
          </a:p>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28</a:t>
            </a:fld>
            <a:endParaRPr lang="en-US"/>
          </a:p>
        </p:txBody>
      </p:sp>
    </p:spTree>
    <p:extLst>
      <p:ext uri="{BB962C8B-B14F-4D97-AF65-F5344CB8AC3E}">
        <p14:creationId xmlns:p14="http://schemas.microsoft.com/office/powerpoint/2010/main" val="258260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Appendix: not incorporated</a:t>
            </a:r>
            <a:r>
              <a:rPr lang="en-US" baseline="0" dirty="0" smtClean="0"/>
              <a:t> yet.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29</a:t>
            </a:fld>
            <a:endParaRPr lang="en-US"/>
          </a:p>
        </p:txBody>
      </p:sp>
    </p:spTree>
    <p:extLst>
      <p:ext uri="{BB962C8B-B14F-4D97-AF65-F5344CB8AC3E}">
        <p14:creationId xmlns:p14="http://schemas.microsoft.com/office/powerpoint/2010/main" val="1280842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identity “/</a:t>
            </a:r>
            <a:r>
              <a:rPr lang="en-US" dirty="0" err="1" smtClean="0"/>
              <a:t>alice</a:t>
            </a:r>
            <a:r>
              <a:rPr lang="en-US" dirty="0" smtClean="0"/>
              <a:t>-home/router1” is still</a:t>
            </a:r>
            <a:r>
              <a:rPr lang="en-US" baseline="0" dirty="0" smtClean="0"/>
              <a:t> considered to be in device namespace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31</a:t>
            </a:fld>
            <a:endParaRPr lang="en-US"/>
          </a:p>
        </p:txBody>
      </p:sp>
    </p:spTree>
    <p:extLst>
      <p:ext uri="{BB962C8B-B14F-4D97-AF65-F5344CB8AC3E}">
        <p14:creationId xmlns:p14="http://schemas.microsoft.com/office/powerpoint/2010/main" val="2238605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Huawei is providing the ISP-level service that enables these networks to be linked</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32</a:t>
            </a:fld>
            <a:endParaRPr lang="en-US"/>
          </a:p>
        </p:txBody>
      </p:sp>
    </p:spTree>
    <p:extLst>
      <p:ext uri="{BB962C8B-B14F-4D97-AF65-F5344CB8AC3E}">
        <p14:creationId xmlns:p14="http://schemas.microsoft.com/office/powerpoint/2010/main" val="170291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a:t>
            </a:r>
            <a:r>
              <a:rPr lang="en-US" baseline="0" dirty="0" smtClean="0"/>
              <a:t> the audience of this presentation (and </a:t>
            </a:r>
            <a:r>
              <a:rPr lang="en-US" baseline="0" dirty="0" err="1" smtClean="0"/>
              <a:t>Github</a:t>
            </a:r>
            <a:r>
              <a:rPr lang="en-US" baseline="0" dirty="0" smtClean="0"/>
              <a:t> readmes) is reasonably familiar with</a:t>
            </a:r>
          </a:p>
          <a:p>
            <a:r>
              <a:rPr lang="en-US" baseline="0" dirty="0" smtClean="0"/>
              <a:t> - our </a:t>
            </a:r>
            <a:r>
              <a:rPr lang="en-US" baseline="0" dirty="0" err="1" smtClean="0"/>
              <a:t>IoTDI</a:t>
            </a:r>
            <a:r>
              <a:rPr lang="en-US" baseline="0" dirty="0" smtClean="0"/>
              <a:t> ‘16 invited paper</a:t>
            </a:r>
          </a:p>
          <a:p>
            <a:r>
              <a:rPr lang="en-US" baseline="0" dirty="0" smtClean="0"/>
              <a:t> - common patterns (discovery / </a:t>
            </a:r>
            <a:r>
              <a:rPr lang="en-US" baseline="0" dirty="0" err="1" smtClean="0"/>
              <a:t>pubsub</a:t>
            </a:r>
            <a:r>
              <a:rPr lang="en-US" baseline="0" dirty="0" smtClean="0"/>
              <a:t>) in application development</a:t>
            </a:r>
          </a:p>
          <a:p>
            <a:r>
              <a:rPr lang="en-US" baseline="0" dirty="0" smtClean="0"/>
              <a:t> - schematized trust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could we argue that this framework implements or at least makes possible VI.H:</a:t>
            </a:r>
            <a:r>
              <a:rPr lang="en-US" sz="1200" baseline="0" dirty="0" smtClean="0">
                <a:solidFill>
                  <a:srgbClr val="FF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FF0000"/>
                </a:solidFill>
              </a:rPr>
              <a:t>Yes, the discussion on name prefix should support this argument (added VI.H to the naming section), and a separate slide discussing that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5</a:t>
            </a:fld>
            <a:endParaRPr lang="en-US"/>
          </a:p>
        </p:txBody>
      </p:sp>
    </p:spTree>
    <p:extLst>
      <p:ext uri="{BB962C8B-B14F-4D97-AF65-F5344CB8AC3E}">
        <p14:creationId xmlns:p14="http://schemas.microsoft.com/office/powerpoint/2010/main" val="40745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a:t>
            </a:r>
            <a:r>
              <a:rPr lang="en-US" baseline="0" dirty="0" smtClean="0"/>
              <a:t> </a:t>
            </a:r>
            <a:r>
              <a:rPr lang="en-US" dirty="0" smtClean="0"/>
              <a:t>removed “suggests” as ambiguous, and added naming</a:t>
            </a:r>
            <a:r>
              <a:rPr lang="en-US" baseline="0" dirty="0" smtClean="0"/>
              <a:t> convention </a:t>
            </a:r>
            <a:r>
              <a:rPr lang="en-US" dirty="0" smtClean="0"/>
              <a:t>reasoning in following slide</a:t>
            </a:r>
          </a:p>
          <a:p>
            <a:endParaRPr lang="en-US" dirty="0" smtClean="0"/>
          </a:p>
          <a:p>
            <a:r>
              <a:rPr lang="en-US" dirty="0" smtClean="0"/>
              <a:t>Separate</a:t>
            </a:r>
            <a:r>
              <a:rPr lang="en-US" baseline="0" dirty="0" smtClean="0"/>
              <a:t> note: </a:t>
            </a:r>
            <a:r>
              <a:rPr lang="en-US" dirty="0" smtClean="0"/>
              <a:t>ideally manufacturer namespace</a:t>
            </a:r>
            <a:r>
              <a:rPr lang="en-US" baseline="0" dirty="0" smtClean="0"/>
              <a:t> would be used for device bootstrapping as well, but that’s not the case in our practice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6</a:t>
            </a:fld>
            <a:endParaRPr lang="en-US"/>
          </a:p>
        </p:txBody>
      </p:sp>
    </p:spTree>
    <p:extLst>
      <p:ext uri="{BB962C8B-B14F-4D97-AF65-F5344CB8AC3E}">
        <p14:creationId xmlns:p14="http://schemas.microsoft.com/office/powerpoint/2010/main" val="98047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refers to the Unity3D game application running on an</a:t>
            </a:r>
            <a:r>
              <a:rPr lang="en-US" baseline="0" dirty="0" smtClean="0"/>
              <a:t> OSX box manufactured by apple. </a:t>
            </a:r>
          </a:p>
          <a:p>
            <a:r>
              <a:rPr lang="en-US" baseline="0" dirty="0" smtClean="0"/>
              <a:t>Example uses a locally identifiable prefix.</a:t>
            </a:r>
            <a:endParaRPr lang="en-US" dirty="0" smtClean="0"/>
          </a:p>
          <a:p>
            <a:endParaRPr lang="en-US" dirty="0" smtClean="0"/>
          </a:p>
          <a:p>
            <a:r>
              <a:rPr lang="en-US" dirty="0" smtClean="0"/>
              <a:t>Decouple data from</a:t>
            </a:r>
            <a:r>
              <a:rPr lang="en-US" baseline="0" dirty="0" smtClean="0"/>
              <a:t> the device publishing it: enable interoperability at the network and application layers.</a:t>
            </a:r>
          </a:p>
          <a:p>
            <a:endParaRPr lang="en-US" baseline="0" dirty="0" smtClean="0"/>
          </a:p>
          <a:p>
            <a:r>
              <a:rPr lang="en-US" baseline="0" dirty="0" smtClean="0"/>
              <a:t>Quote from </a:t>
            </a:r>
            <a:r>
              <a:rPr lang="en-US" baseline="0" dirty="0" err="1" smtClean="0"/>
              <a:t>IoTDI</a:t>
            </a:r>
            <a:r>
              <a:rPr lang="en-US" baseline="0" dirty="0" smtClean="0"/>
              <a:t> ‘16:</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sz="1200" kern="1200" dirty="0" smtClean="0">
                <a:solidFill>
                  <a:schemeClr val="tx1"/>
                </a:solidFill>
                <a:effectLst/>
                <a:latin typeface="+mn-lt"/>
                <a:ea typeface="+mn-ea"/>
                <a:cs typeface="+mn-cs"/>
              </a:rPr>
              <a:t>NDN uses application-meaningful names at the network layer, which makes proper naming design a high priority when creating an NDN application. Although NDN applications are free to choose any naming model, following common naming conventions and trust relationships, and data payload formats can enable interoperability at the network and application layers</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45E1AC67-E8C9-DF4C-BC2A-1E57AC0B4F96}" type="slidenum">
              <a:rPr lang="en-US" smtClean="0"/>
              <a:t>7</a:t>
            </a:fld>
            <a:endParaRPr lang="en-US"/>
          </a:p>
        </p:txBody>
      </p:sp>
    </p:spTree>
    <p:extLst>
      <p:ext uri="{BB962C8B-B14F-4D97-AF65-F5344CB8AC3E}">
        <p14:creationId xmlns:p14="http://schemas.microsoft.com/office/powerpoint/2010/main" val="166443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JB: add device pictures?</a:t>
            </a:r>
          </a:p>
          <a:p>
            <a:r>
              <a:rPr lang="en-US" baseline="0" dirty="0" smtClean="0"/>
              <a:t>Refer to later Flow installation diagram slide?</a:t>
            </a:r>
          </a:p>
        </p:txBody>
      </p:sp>
      <p:sp>
        <p:nvSpPr>
          <p:cNvPr id="4" name="Slide Number Placeholder 3"/>
          <p:cNvSpPr>
            <a:spLocks noGrp="1"/>
          </p:cNvSpPr>
          <p:nvPr>
            <p:ph type="sldNum" sz="quarter" idx="10"/>
          </p:nvPr>
        </p:nvSpPr>
        <p:spPr/>
        <p:txBody>
          <a:bodyPr/>
          <a:lstStyle/>
          <a:p>
            <a:fld id="{45E1AC67-E8C9-DF4C-BC2A-1E57AC0B4F96}" type="slidenum">
              <a:rPr lang="en-US" smtClean="0"/>
              <a:t>8</a:t>
            </a:fld>
            <a:endParaRPr lang="en-US"/>
          </a:p>
        </p:txBody>
      </p:sp>
    </p:spTree>
    <p:extLst>
      <p:ext uri="{BB962C8B-B14F-4D97-AF65-F5344CB8AC3E}">
        <p14:creationId xmlns:p14="http://schemas.microsoft.com/office/powerpoint/2010/main" val="104051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 move the “prefix” discussion here and talk about</a:t>
            </a:r>
            <a:r>
              <a:rPr lang="en-US" baseline="0" dirty="0" smtClean="0"/>
              <a:t> global Internet integration in this context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9</a:t>
            </a:fld>
            <a:endParaRPr lang="en-US"/>
          </a:p>
        </p:txBody>
      </p:sp>
    </p:spTree>
    <p:extLst>
      <p:ext uri="{BB962C8B-B14F-4D97-AF65-F5344CB8AC3E}">
        <p14:creationId xmlns:p14="http://schemas.microsoft.com/office/powerpoint/2010/main" val="594240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any framework/</a:t>
            </a:r>
            <a:r>
              <a:rPr lang="en-US" sz="1200" dirty="0" err="1" smtClean="0">
                <a:solidFill>
                  <a:srgbClr val="FF0000"/>
                </a:solidFill>
              </a:rPr>
              <a:t>iot</a:t>
            </a:r>
            <a:r>
              <a:rPr lang="en-US" sz="1200" dirty="0" smtClean="0">
                <a:solidFill>
                  <a:srgbClr val="FF0000"/>
                </a:solidFill>
              </a:rPr>
              <a:t>-specific trust assumptions on top of schematized trust ideas? </a:t>
            </a:r>
            <a:endParaRPr lang="en-US" dirty="0" smtClean="0"/>
          </a:p>
          <a:p>
            <a:r>
              <a:rPr lang="en-US" dirty="0" smtClean="0"/>
              <a:t>Trust model</a:t>
            </a:r>
            <a:r>
              <a:rPr lang="en-US" baseline="0" dirty="0" smtClean="0"/>
              <a:t> </a:t>
            </a:r>
            <a:r>
              <a:rPr lang="en-US" dirty="0" smtClean="0"/>
              <a:t>assumption: th</a:t>
            </a:r>
            <a:r>
              <a:rPr lang="en-US" baseline="0" dirty="0" smtClean="0"/>
              <a:t>e existence of a trust anchor (which could delegate to others forming a chain, but not directly implemented in framework), </a:t>
            </a:r>
          </a:p>
          <a:p>
            <a:r>
              <a:rPr lang="en-US" baseline="0" dirty="0" smtClean="0"/>
              <a:t>Bootstrap assumption: mutual knowledge of a shared secret, name of the device to be added. (both are manually put in to the gateway / controller)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Is this general, in the sense that “sign” may mean HMAC?  What algorithms are implemented?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Added parenthesis for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Framework</a:t>
            </a:r>
            <a:r>
              <a:rPr lang="en-US" sz="1200" baseline="0" dirty="0" smtClean="0">
                <a:solidFill>
                  <a:srgbClr val="FF0000"/>
                </a:solidFill>
              </a:rPr>
              <a:t> supports ECC as well since underlying </a:t>
            </a:r>
            <a:r>
              <a:rPr lang="en-US" sz="1200" baseline="0" dirty="0" err="1" smtClean="0">
                <a:solidFill>
                  <a:srgbClr val="FF0000"/>
                </a:solidFill>
              </a:rPr>
              <a:t>ndn</a:t>
            </a:r>
            <a:r>
              <a:rPr lang="en-US" sz="1200" baseline="0" dirty="0" smtClean="0">
                <a:solidFill>
                  <a:srgbClr val="FF0000"/>
                </a:solidFill>
              </a:rPr>
              <a:t>-ccl supports it.</a:t>
            </a:r>
            <a:endParaRPr lang="en-US" sz="1200" dirty="0" smtClean="0">
              <a:solidFill>
                <a:srgbClr val="FF0000"/>
              </a:solidFill>
            </a:endParaRPr>
          </a:p>
        </p:txBody>
      </p:sp>
      <p:sp>
        <p:nvSpPr>
          <p:cNvPr id="4" name="Slide Number Placeholder 3"/>
          <p:cNvSpPr>
            <a:spLocks noGrp="1"/>
          </p:cNvSpPr>
          <p:nvPr>
            <p:ph type="sldNum" sz="quarter" idx="10"/>
          </p:nvPr>
        </p:nvSpPr>
        <p:spPr/>
        <p:txBody>
          <a:bodyPr/>
          <a:lstStyle/>
          <a:p>
            <a:fld id="{45E1AC67-E8C9-DF4C-BC2A-1E57AC0B4F96}" type="slidenum">
              <a:rPr lang="en-US" smtClean="0"/>
              <a:t>10</a:t>
            </a:fld>
            <a:endParaRPr lang="en-US"/>
          </a:p>
        </p:txBody>
      </p:sp>
    </p:spTree>
    <p:extLst>
      <p:ext uri="{BB962C8B-B14F-4D97-AF65-F5344CB8AC3E}">
        <p14:creationId xmlns:p14="http://schemas.microsoft.com/office/powerpoint/2010/main" val="213368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“Gateway” idea seems a little new – maybe reason to introduce the term in reference to VI.H above? </a:t>
            </a:r>
          </a:p>
          <a:p>
            <a:r>
              <a:rPr lang="en-US" dirty="0" smtClean="0"/>
              <a:t>Not sure how this relates</a:t>
            </a:r>
            <a:r>
              <a:rPr lang="en-US" baseline="0" dirty="0" smtClean="0"/>
              <a:t> to VI.H “global Internet integration”, other than that /[prefix]/gateway is the default convention for gateway device name</a:t>
            </a:r>
          </a:p>
          <a:p>
            <a:r>
              <a:rPr lang="en-US" dirty="0" smtClean="0"/>
              <a:t>I</a:t>
            </a:r>
            <a:r>
              <a:rPr lang="en-US" baseline="0" dirty="0" smtClean="0"/>
              <a:t> was hoping this gateway was introduced in last slide bullet 2 sub-bullet 1.</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11</a:t>
            </a:fld>
            <a:endParaRPr lang="en-US"/>
          </a:p>
        </p:txBody>
      </p:sp>
    </p:spTree>
    <p:extLst>
      <p:ext uri="{BB962C8B-B14F-4D97-AF65-F5344CB8AC3E}">
        <p14:creationId xmlns:p14="http://schemas.microsoft.com/office/powerpoint/2010/main" val="229454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F2035B-4DEB-6D4B-A228-263B2AB0C139}" type="datetime1">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5957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8DC601-E5C0-2847-8EFD-9137365B7EEB}" type="datetime1">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3954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6A74-C337-7540-A740-CEDA5C1A97CD}" type="datetime1">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80530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03558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CBA8-AA7E-3743-8CB5-0DBCF7EC40AB}" type="datetime1">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93128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1489B4-36E3-F14E-98B2-8069F7AA4B8D}" type="datetime1">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16422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5E5211-2DCB-924E-A2AE-FE25D7CCA6BE}" type="datetime1">
              <a:rPr lang="en-US" smtClean="0"/>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83647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2731F-5D16-C94A-9C42-0310657C9FCE}" type="datetime1">
              <a:rPr lang="en-US" smtClean="0"/>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22705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D654D1-E32B-444E-837A-FE14CA8D11CF}" type="datetime1">
              <a:rPr lang="en-US" smtClean="0"/>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4070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4754AA-7E5C-3B4A-9759-8FF72D4A4610}" type="datetime1">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195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30EE2-DCA5-0B45-A130-11A23DD7263F}" type="datetime1">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85379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690"/>
            <a:ext cx="8229600" cy="9705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06844"/>
            <a:ext cx="8229600" cy="488484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88AA6-0838-9D4B-AFDD-7A5BD8524F57}" type="datetime1">
              <a:rPr lang="en-US" smtClean="0"/>
              <a:t>1/24/17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523F2-B548-894C-BD1D-8985A6E83A41}" type="slidenum">
              <a:rPr lang="en-US" smtClean="0"/>
              <a:t>‹#›</a:t>
            </a:fld>
            <a:endParaRPr lang="en-US"/>
          </a:p>
        </p:txBody>
      </p:sp>
    </p:spTree>
    <p:extLst>
      <p:ext uri="{BB962C8B-B14F-4D97-AF65-F5344CB8AC3E}">
        <p14:creationId xmlns:p14="http://schemas.microsoft.com/office/powerpoint/2010/main" val="2184340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onferences2.sigcomm.org/acm-icn/2015/proceedings/p177-yu.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aida.org/workshops/ndn/1409/slides/ndncomm2014_abannis.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penptrack.org/" TargetMode="External"/><Relationship Id="rId3" Type="http://schemas.openxmlformats.org/officeDocument/2006/relationships/hyperlink" Target="https://unity3d.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emap/ndn-flow/tree/master/framework" TargetMode="External"/><Relationship Id="rId4" Type="http://schemas.openxmlformats.org/officeDocument/2006/relationships/hyperlink" Target="https://github.com/remap/ndn-flow/tree/master/framework%23functionalities" TargetMode="External"/><Relationship Id="rId5" Type="http://schemas.openxmlformats.org/officeDocument/2006/relationships/hyperlink" Target="https://github.com/remap/ndn-flow/tree/master/design/docs" TargetMode="External"/><Relationship Id="rId6" Type="http://schemas.openxmlformats.org/officeDocument/2006/relationships/hyperlink" Target="https://github.com/remap/ndn-flow/tree/master/application" TargetMode="External"/><Relationship Id="rId7" Type="http://schemas.openxmlformats.org/officeDocument/2006/relationships/hyperlink" Target="https://github.com/remap/ndn-flow/blob/master/design/DRAFT_FLOW_TechGuide.docx" TargetMode="External"/><Relationship Id="rId1" Type="http://schemas.openxmlformats.org/officeDocument/2006/relationships/slideLayout" Target="../slideLayouts/slideLayout2.xml"/><Relationship Id="rId2" Type="http://schemas.openxmlformats.org/officeDocument/2006/relationships/hyperlink" Target="https://github.com/remap/ndn-fl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amed-data/PyNDN2" TargetMode="External"/><Relationship Id="rId4" Type="http://schemas.openxmlformats.org/officeDocument/2006/relationships/hyperlink" Target="https://github.com/named-data/ndn-js" TargetMode="External"/><Relationship Id="rId5" Type="http://schemas.openxmlformats.org/officeDocument/2006/relationships/hyperlink" Target="https://github.com/named-data/jndn" TargetMode="External"/><Relationship Id="rId6" Type="http://schemas.openxmlformats.org/officeDocument/2006/relationships/hyperlink" Target="https://github.com/named-data/ndn-cpp" TargetMode="External"/><Relationship Id="rId7" Type="http://schemas.openxmlformats.org/officeDocument/2006/relationships/hyperlink" Target="https://github.com/named-data/ndn-group-encrypt" TargetMode="External"/><Relationship Id="rId8" Type="http://schemas.openxmlformats.org/officeDocument/2006/relationships/hyperlink" Target="https://github.com/zhehaowang/bms-node"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named-data.net/wp-content/uploads/2015/01/ndn-IOTDI-201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hyperlink" Target="https://named-data.net/project/faq/%23How_can_NDN_routing_possibly_scale_given_the_number_of_URLs_we_have_today" TargetMode="External"/><Relationship Id="rId4" Type="http://schemas.openxmlformats.org/officeDocument/2006/relationships/hyperlink" Target="http://named-data.net/techreport/ndn-0004-2-scaling-ndn-routing.pdf"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 and Example Application “Flow”</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a:t>
            </a:fld>
            <a:endParaRPr lang="en-US"/>
          </a:p>
        </p:txBody>
      </p:sp>
      <p:sp>
        <p:nvSpPr>
          <p:cNvPr id="7" name="Subtitle 2"/>
          <p:cNvSpPr>
            <a:spLocks noGrp="1"/>
          </p:cNvSpPr>
          <p:nvPr>
            <p:ph type="subTitle" idx="1"/>
          </p:nvPr>
        </p:nvSpPr>
        <p:spPr/>
        <p:txBody>
          <a:bodyPr/>
          <a:lstStyle/>
          <a:p>
            <a:r>
              <a:rPr lang="en-US" dirty="0" smtClean="0"/>
              <a:t>Zhehao Wang</a:t>
            </a:r>
          </a:p>
          <a:p>
            <a:r>
              <a:rPr lang="en-US" dirty="0" smtClean="0"/>
              <a:t>Jan 20, 2017</a:t>
            </a:r>
            <a:endParaRPr lang="en-US" dirty="0"/>
          </a:p>
        </p:txBody>
      </p:sp>
    </p:spTree>
    <p:extLst>
      <p:ext uri="{BB962C8B-B14F-4D97-AF65-F5344CB8AC3E}">
        <p14:creationId xmlns:p14="http://schemas.microsoft.com/office/powerpoint/2010/main" val="3971775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trust</a:t>
            </a:r>
            <a:endParaRPr lang="en-US" dirty="0"/>
          </a:p>
        </p:txBody>
      </p:sp>
      <p:sp>
        <p:nvSpPr>
          <p:cNvPr id="3" name="Content Placeholder 2"/>
          <p:cNvSpPr>
            <a:spLocks noGrp="1"/>
          </p:cNvSpPr>
          <p:nvPr>
            <p:ph idx="1"/>
          </p:nvPr>
        </p:nvSpPr>
        <p:spPr>
          <a:xfrm>
            <a:off x="457200" y="1097280"/>
            <a:ext cx="8229600" cy="5259070"/>
          </a:xfrm>
        </p:spPr>
        <p:txBody>
          <a:bodyPr>
            <a:normAutofit fontScale="92500" lnSpcReduction="20000"/>
          </a:bodyPr>
          <a:lstStyle/>
          <a:p>
            <a:r>
              <a:rPr lang="en-US" dirty="0" smtClean="0"/>
              <a:t>NDN-</a:t>
            </a:r>
            <a:r>
              <a:rPr lang="en-US" dirty="0" err="1" smtClean="0"/>
              <a:t>IoT</a:t>
            </a:r>
            <a:r>
              <a:rPr lang="en-US" dirty="0" smtClean="0"/>
              <a:t> uses </a:t>
            </a:r>
            <a:r>
              <a:rPr lang="en-US" dirty="0" smtClean="0">
                <a:hlinkClick r:id="rId3"/>
              </a:rPr>
              <a:t>schematized trust</a:t>
            </a:r>
            <a:r>
              <a:rPr lang="en-US" dirty="0" smtClean="0"/>
              <a:t> [3], which</a:t>
            </a:r>
            <a:endParaRPr lang="en-US" dirty="0"/>
          </a:p>
          <a:p>
            <a:pPr lvl="1"/>
            <a:r>
              <a:rPr lang="en-US" dirty="0" smtClean="0"/>
              <a:t>Leverages </a:t>
            </a:r>
            <a:r>
              <a:rPr lang="en-US" dirty="0"/>
              <a:t>the structure of names to </a:t>
            </a:r>
            <a:r>
              <a:rPr lang="en-US" dirty="0" smtClean="0"/>
              <a:t>schematize </a:t>
            </a:r>
            <a:r>
              <a:rPr lang="en-US" dirty="0"/>
              <a:t>decision-making on a packet-by-packet </a:t>
            </a:r>
            <a:r>
              <a:rPr lang="en-US" dirty="0" smtClean="0"/>
              <a:t>basis</a:t>
            </a:r>
            <a:endParaRPr lang="en-US" dirty="0"/>
          </a:p>
          <a:p>
            <a:pPr lvl="1"/>
            <a:r>
              <a:rPr lang="en-US" dirty="0" smtClean="0"/>
              <a:t>Uses a schema file to define expected relationship between a data name and a </a:t>
            </a:r>
            <a:r>
              <a:rPr lang="en-US" dirty="0" err="1" smtClean="0"/>
              <a:t>KeyLocator</a:t>
            </a:r>
            <a:r>
              <a:rPr lang="en-US" dirty="0" smtClean="0"/>
              <a:t> key name, and forms a hierarchical structure</a:t>
            </a:r>
            <a:endParaRPr lang="en-US" dirty="0"/>
          </a:p>
          <a:p>
            <a:r>
              <a:rPr lang="en-US" dirty="0" smtClean="0"/>
              <a:t>The framework uses a hierarchical trust model</a:t>
            </a:r>
          </a:p>
          <a:p>
            <a:pPr lvl="1"/>
            <a:r>
              <a:rPr lang="en-US" dirty="0" smtClean="0"/>
              <a:t>A gateway serves as the trust anchor</a:t>
            </a:r>
          </a:p>
          <a:p>
            <a:pPr lvl="1"/>
            <a:r>
              <a:rPr lang="en-US" dirty="0" smtClean="0"/>
              <a:t>The gateway’s key signs device certificates (device namespace</a:t>
            </a:r>
            <a:r>
              <a:rPr lang="en-US" dirty="0"/>
              <a:t>) (RSA)</a:t>
            </a:r>
            <a:endParaRPr lang="en-US" dirty="0" smtClean="0"/>
          </a:p>
          <a:p>
            <a:pPr lvl="1"/>
            <a:r>
              <a:rPr lang="en-US" dirty="0" smtClean="0"/>
              <a:t>Each device’s key signs application data it produces (application namespace</a:t>
            </a:r>
            <a:r>
              <a:rPr lang="en-US" dirty="0"/>
              <a:t>) (</a:t>
            </a:r>
            <a:r>
              <a:rPr lang="en-US" dirty="0" smtClean="0"/>
              <a:t>RSA, HMAC (</a:t>
            </a:r>
            <a:r>
              <a:rPr lang="en-US" dirty="0"/>
              <a:t>constrained devices</a:t>
            </a:r>
            <a:r>
              <a:rPr lang="en-US" dirty="0" smtClean="0"/>
              <a:t>))</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10</a:t>
            </a:fld>
            <a:endParaRPr lang="en-US"/>
          </a:p>
        </p:txBody>
      </p:sp>
      <p:sp>
        <p:nvSpPr>
          <p:cNvPr id="6"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
        <p:nvSpPr>
          <p:cNvPr id="7" name="Rectangle 6"/>
          <p:cNvSpPr/>
          <p:nvPr/>
        </p:nvSpPr>
        <p:spPr>
          <a:xfrm>
            <a:off x="1315814" y="6033184"/>
            <a:ext cx="6974863" cy="646331"/>
          </a:xfrm>
          <a:prstGeom prst="rect">
            <a:avLst/>
          </a:prstGeom>
        </p:spPr>
        <p:txBody>
          <a:bodyPr wrap="square">
            <a:spAutoFit/>
          </a:bodyPr>
          <a:lstStyle/>
          <a:p>
            <a:r>
              <a:rPr lang="en-US" i="1" dirty="0"/>
              <a:t>[3] Y. Yu, A. </a:t>
            </a:r>
            <a:r>
              <a:rPr lang="en-US" i="1" dirty="0" err="1"/>
              <a:t>Afanasyev</a:t>
            </a:r>
            <a:r>
              <a:rPr lang="en-US" i="1" dirty="0"/>
              <a:t>, D. Clark, K. </a:t>
            </a:r>
            <a:r>
              <a:rPr lang="en-US" i="1" dirty="0" err="1"/>
              <a:t>Claffy</a:t>
            </a:r>
            <a:r>
              <a:rPr lang="en-US" i="1" dirty="0"/>
              <a:t>, V. Jacobson, and L. Zhang. Schematizing Trust in Named Data Networking. In ICN’15, 2015</a:t>
            </a:r>
          </a:p>
        </p:txBody>
      </p:sp>
    </p:spTree>
    <p:extLst>
      <p:ext uri="{BB962C8B-B14F-4D97-AF65-F5344CB8AC3E}">
        <p14:creationId xmlns:p14="http://schemas.microsoft.com/office/powerpoint/2010/main" val="35573139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trust relationship</a:t>
            </a:r>
            <a:endParaRPr lang="en-US" dirty="0"/>
          </a:p>
        </p:txBody>
      </p:sp>
      <p:sp>
        <p:nvSpPr>
          <p:cNvPr id="3" name="Content Placeholder 2"/>
          <p:cNvSpPr>
            <a:spLocks noGrp="1"/>
          </p:cNvSpPr>
          <p:nvPr>
            <p:ph idx="1"/>
          </p:nvPr>
        </p:nvSpPr>
        <p:spPr>
          <a:xfrm>
            <a:off x="457200" y="1053921"/>
            <a:ext cx="8229600" cy="4884848"/>
          </a:xfrm>
        </p:spPr>
        <p:txBody>
          <a:bodyPr/>
          <a:lstStyle/>
          <a:p>
            <a:r>
              <a:rPr lang="en-US" dirty="0" smtClean="0"/>
              <a:t>Example trust relationship</a:t>
            </a:r>
          </a:p>
          <a:p>
            <a:pPr marL="457200" lvl="1" indent="0">
              <a:buNone/>
            </a:pPr>
            <a:endParaRPr lang="en-US" dirty="0" smtClean="0"/>
          </a:p>
        </p:txBody>
      </p:sp>
      <p:sp>
        <p:nvSpPr>
          <p:cNvPr id="4" name="Date Placeholder 3"/>
          <p:cNvSpPr>
            <a:spLocks noGrp="1"/>
          </p:cNvSpPr>
          <p:nvPr>
            <p:ph type="dt" sz="half" idx="10"/>
          </p:nvPr>
        </p:nvSpPr>
        <p:spPr/>
        <p:txBody>
          <a:bodyPr/>
          <a:lstStyle/>
          <a:p>
            <a:fld id="{E51FF31D-B254-5E42-8BC8-66D14C338883}"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11</a:t>
            </a:fld>
            <a:endParaRPr lang="en-US"/>
          </a:p>
        </p:txBody>
      </p:sp>
      <p:pic>
        <p:nvPicPr>
          <p:cNvPr id="9" name="Picture 8"/>
          <p:cNvPicPr>
            <a:picLocks noChangeAspect="1"/>
          </p:cNvPicPr>
          <p:nvPr/>
        </p:nvPicPr>
        <p:blipFill>
          <a:blip r:embed="rId3"/>
          <a:stretch>
            <a:fillRect/>
          </a:stretch>
        </p:blipFill>
        <p:spPr>
          <a:xfrm>
            <a:off x="609600" y="2095359"/>
            <a:ext cx="8077200" cy="3200400"/>
          </a:xfrm>
          <a:prstGeom prst="rect">
            <a:avLst/>
          </a:prstGeom>
        </p:spPr>
      </p:pic>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99516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bootstrap</a:t>
            </a:r>
            <a:endParaRPr lang="en-US" dirty="0"/>
          </a:p>
        </p:txBody>
      </p:sp>
      <p:sp>
        <p:nvSpPr>
          <p:cNvPr id="3" name="Content Placeholder 2"/>
          <p:cNvSpPr>
            <a:spLocks noGrp="1"/>
          </p:cNvSpPr>
          <p:nvPr>
            <p:ph idx="1"/>
          </p:nvPr>
        </p:nvSpPr>
        <p:spPr>
          <a:xfrm>
            <a:off x="457200" y="1072643"/>
            <a:ext cx="8463776" cy="5195501"/>
          </a:xfrm>
        </p:spPr>
        <p:txBody>
          <a:bodyPr>
            <a:normAutofit fontScale="92500" lnSpcReduction="20000"/>
          </a:bodyPr>
          <a:lstStyle/>
          <a:p>
            <a:r>
              <a:rPr lang="en-US" dirty="0" smtClean="0"/>
              <a:t>Add device to home network</a:t>
            </a:r>
          </a:p>
          <a:p>
            <a:pPr lvl="1"/>
            <a:r>
              <a:rPr lang="en-US" dirty="0" smtClean="0"/>
              <a:t>This step establishes </a:t>
            </a:r>
            <a:r>
              <a:rPr lang="en-US" dirty="0"/>
              <a:t>trust relationship between gateway and the added </a:t>
            </a:r>
            <a:r>
              <a:rPr lang="en-US" dirty="0" smtClean="0"/>
              <a:t>device</a:t>
            </a:r>
          </a:p>
          <a:p>
            <a:pPr lvl="1"/>
            <a:r>
              <a:rPr lang="en-US" dirty="0" smtClean="0"/>
              <a:t>Follows the process introduced in </a:t>
            </a:r>
            <a:r>
              <a:rPr lang="en-US" dirty="0" smtClean="0">
                <a:hlinkClick r:id="rId3"/>
              </a:rPr>
              <a:t>NDN-pi</a:t>
            </a:r>
            <a:r>
              <a:rPr lang="en-US" dirty="0" smtClean="0"/>
              <a:t> [4]: bootstrap trust between the gateway and a device using a shared secret established offline</a:t>
            </a:r>
          </a:p>
          <a:p>
            <a:r>
              <a:rPr lang="en-US" dirty="0" smtClean="0"/>
              <a:t>Setting the device up as a producer / consumer</a:t>
            </a:r>
          </a:p>
          <a:p>
            <a:pPr lvl="1"/>
            <a:r>
              <a:rPr lang="en-US" dirty="0" smtClean="0"/>
              <a:t>This step establishes trust relationship between device identity and application data it produces</a:t>
            </a:r>
          </a:p>
          <a:p>
            <a:pPr lvl="1"/>
            <a:r>
              <a:rPr lang="en-US" dirty="0" smtClean="0"/>
              <a:t>To work as a producer, the device sends a command interest to the gateway asking for permission to publish under an application prefix</a:t>
            </a:r>
          </a:p>
          <a:p>
            <a:pPr lvl="1"/>
            <a:r>
              <a:rPr lang="en-US" dirty="0" smtClean="0"/>
              <a:t>To work as a consumer, the device sends interests for the trust schema of an application</a:t>
            </a:r>
          </a:p>
        </p:txBody>
      </p:sp>
      <p:sp>
        <p:nvSpPr>
          <p:cNvPr id="5" name="Date Placeholder 4"/>
          <p:cNvSpPr>
            <a:spLocks noGrp="1"/>
          </p:cNvSpPr>
          <p:nvPr>
            <p:ph type="dt" sz="half" idx="10"/>
          </p:nvPr>
        </p:nvSpPr>
        <p:spPr/>
        <p:txBody>
          <a:bodyPr/>
          <a:lstStyle/>
          <a:p>
            <a:fld id="{1B15BB67-986E-5D44-9934-10B094E39D91}" type="datetime1">
              <a:rPr lang="en-US" smtClean="0"/>
              <a:t>1/24/17</a:t>
            </a:fld>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12</a:t>
            </a:fld>
            <a:endParaRPr lang="en-US"/>
          </a:p>
        </p:txBody>
      </p:sp>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
        <p:nvSpPr>
          <p:cNvPr id="4" name="Rectangle 3"/>
          <p:cNvSpPr/>
          <p:nvPr/>
        </p:nvSpPr>
        <p:spPr>
          <a:xfrm>
            <a:off x="1174697" y="6211669"/>
            <a:ext cx="7027782" cy="646331"/>
          </a:xfrm>
          <a:prstGeom prst="rect">
            <a:avLst/>
          </a:prstGeom>
        </p:spPr>
        <p:txBody>
          <a:bodyPr wrap="square">
            <a:spAutoFit/>
          </a:bodyPr>
          <a:lstStyle/>
          <a:p>
            <a:r>
              <a:rPr lang="en-US" i="1" dirty="0"/>
              <a:t>[4] A. </a:t>
            </a:r>
            <a:r>
              <a:rPr lang="en-US" i="1" dirty="0" err="1"/>
              <a:t>Bannis</a:t>
            </a:r>
            <a:r>
              <a:rPr lang="en-US" i="1" dirty="0"/>
              <a:t>, J. Burke. Creating A Secure, Integrated Home Network of Things with Named Data Networking, </a:t>
            </a:r>
            <a:r>
              <a:rPr lang="pl-PL" i="1" dirty="0"/>
              <a:t>Tech. Rep. NDN-0035, NDN, 2015</a:t>
            </a:r>
            <a:endParaRPr lang="en-US" i="1" dirty="0"/>
          </a:p>
        </p:txBody>
      </p:sp>
    </p:spTree>
    <p:extLst>
      <p:ext uri="{BB962C8B-B14F-4D97-AF65-F5344CB8AC3E}">
        <p14:creationId xmlns:p14="http://schemas.microsoft.com/office/powerpoint/2010/main" val="28290944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00"/>
            <a:ext cx="8229600" cy="947240"/>
          </a:xfrm>
        </p:spPr>
        <p:txBody>
          <a:bodyPr/>
          <a:lstStyle/>
          <a:p>
            <a:r>
              <a:rPr lang="en-US" dirty="0" smtClean="0"/>
              <a:t>NDN-</a:t>
            </a:r>
            <a:r>
              <a:rPr lang="en-US" dirty="0" err="1" smtClean="0"/>
              <a:t>IoT</a:t>
            </a:r>
            <a:r>
              <a:rPr lang="en-US" dirty="0" smtClean="0"/>
              <a:t>: bootstrap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13</a:t>
            </a:fld>
            <a:endParaRPr lang="en-US"/>
          </a:p>
        </p:txBody>
      </p:sp>
      <p:pic>
        <p:nvPicPr>
          <p:cNvPr id="9" name="Picture 8"/>
          <p:cNvPicPr>
            <a:picLocks noChangeAspect="1"/>
          </p:cNvPicPr>
          <p:nvPr/>
        </p:nvPicPr>
        <p:blipFill>
          <a:blip r:embed="rId3"/>
          <a:stretch>
            <a:fillRect/>
          </a:stretch>
        </p:blipFill>
        <p:spPr>
          <a:xfrm>
            <a:off x="336355" y="1104040"/>
            <a:ext cx="8572480" cy="3296358"/>
          </a:xfrm>
          <a:prstGeom prst="rect">
            <a:avLst/>
          </a:prstGeom>
        </p:spPr>
      </p:pic>
      <p:pic>
        <p:nvPicPr>
          <p:cNvPr id="12" name="Picture 11"/>
          <p:cNvPicPr>
            <a:picLocks noChangeAspect="1"/>
          </p:cNvPicPr>
          <p:nvPr/>
        </p:nvPicPr>
        <p:blipFill>
          <a:blip r:embed="rId4"/>
          <a:stretch>
            <a:fillRect/>
          </a:stretch>
        </p:blipFill>
        <p:spPr>
          <a:xfrm>
            <a:off x="457200" y="4321998"/>
            <a:ext cx="8396823" cy="2402076"/>
          </a:xfrm>
          <a:prstGeom prst="rect">
            <a:avLst/>
          </a:prstGeom>
        </p:spPr>
      </p:pic>
    </p:spTree>
    <p:extLst>
      <p:ext uri="{BB962C8B-B14F-4D97-AF65-F5344CB8AC3E}">
        <p14:creationId xmlns:p14="http://schemas.microsoft.com/office/powerpoint/2010/main" val="32702730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a:t>
            </a:r>
            <a:endParaRPr lang="en-US" dirty="0"/>
          </a:p>
        </p:txBody>
      </p:sp>
      <p:sp>
        <p:nvSpPr>
          <p:cNvPr id="3" name="Content Placeholder 2"/>
          <p:cNvSpPr>
            <a:spLocks noGrp="1"/>
          </p:cNvSpPr>
          <p:nvPr>
            <p:ph idx="1"/>
          </p:nvPr>
        </p:nvSpPr>
        <p:spPr>
          <a:xfrm>
            <a:off x="457200" y="1000998"/>
            <a:ext cx="8229600" cy="5431678"/>
          </a:xfrm>
        </p:spPr>
        <p:txBody>
          <a:bodyPr>
            <a:normAutofit/>
          </a:bodyPr>
          <a:lstStyle/>
          <a:p>
            <a:r>
              <a:rPr lang="en-US" dirty="0" smtClean="0"/>
              <a:t>The framework implements distributed discovery (similar to </a:t>
            </a:r>
            <a:r>
              <a:rPr lang="en-US" dirty="0" err="1" smtClean="0"/>
              <a:t>ChronoSync</a:t>
            </a:r>
            <a:r>
              <a:rPr lang="en-US" dirty="0" smtClean="0"/>
              <a:t> [2]) of devices</a:t>
            </a:r>
            <a:r>
              <a:rPr lang="en-US" dirty="0"/>
              <a:t> </a:t>
            </a:r>
            <a:r>
              <a:rPr lang="en-US" dirty="0" smtClean="0"/>
              <a:t>in a multicast namespace:</a:t>
            </a:r>
            <a:endParaRPr lang="en-US" dirty="0"/>
          </a:p>
          <a:p>
            <a:pPr marL="457200" lvl="1" indent="0">
              <a:buNone/>
            </a:pPr>
            <a:r>
              <a:rPr lang="en-US" dirty="0" smtClean="0"/>
              <a:t>/home/</a:t>
            </a:r>
            <a:r>
              <a:rPr lang="en-US" dirty="0"/>
              <a:t>devices/discovery/&lt;digest&gt;</a:t>
            </a:r>
          </a:p>
          <a:p>
            <a:pPr lvl="1"/>
            <a:r>
              <a:rPr lang="en-US" dirty="0" smtClean="0"/>
              <a:t>Digest </a:t>
            </a:r>
            <a:r>
              <a:rPr lang="en-US" dirty="0"/>
              <a:t>is a hash of names of devices </a:t>
            </a:r>
            <a:r>
              <a:rPr lang="en-US" dirty="0" smtClean="0"/>
              <a:t>known </a:t>
            </a:r>
            <a:r>
              <a:rPr lang="en-US" dirty="0"/>
              <a:t>by the </a:t>
            </a:r>
            <a:r>
              <a:rPr lang="en-US" dirty="0" smtClean="0"/>
              <a:t>producer</a:t>
            </a:r>
            <a:r>
              <a:rPr lang="en-US" dirty="0"/>
              <a:t>; </a:t>
            </a:r>
            <a:r>
              <a:rPr lang="en-US" dirty="0" smtClean="0"/>
              <a:t>Data content </a:t>
            </a:r>
            <a:r>
              <a:rPr lang="en-US" dirty="0"/>
              <a:t>is the list of </a:t>
            </a:r>
            <a:r>
              <a:rPr lang="en-US" dirty="0" smtClean="0"/>
              <a:t>names</a:t>
            </a:r>
            <a:endParaRPr lang="en-US" dirty="0"/>
          </a:p>
          <a:p>
            <a:pPr lvl="1"/>
            <a:r>
              <a:rPr lang="en-US" dirty="0"/>
              <a:t>Each </a:t>
            </a:r>
            <a:r>
              <a:rPr lang="en-US" dirty="0" smtClean="0"/>
              <a:t>participant adds </a:t>
            </a:r>
            <a:r>
              <a:rPr lang="en-US" dirty="0"/>
              <a:t>its own device name to this list and reply to interests for </a:t>
            </a:r>
            <a:r>
              <a:rPr lang="en-US" dirty="0" smtClean="0"/>
              <a:t>old digests</a:t>
            </a:r>
            <a:endParaRPr lang="en-US" dirty="0"/>
          </a:p>
          <a:p>
            <a:pPr lvl="1"/>
            <a:r>
              <a:rPr lang="en-US" dirty="0" smtClean="0"/>
              <a:t>Upon receiving data, the </a:t>
            </a:r>
            <a:r>
              <a:rPr lang="en-US" dirty="0"/>
              <a:t>participant </a:t>
            </a:r>
            <a:r>
              <a:rPr lang="en-US" dirty="0" smtClean="0"/>
              <a:t>issues device interest to know </a:t>
            </a:r>
            <a:r>
              <a:rPr lang="en-US" dirty="0"/>
              <a:t>what </a:t>
            </a:r>
            <a:r>
              <a:rPr lang="en-US" dirty="0" smtClean="0"/>
              <a:t>application data the device publishes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14</a:t>
            </a:fld>
            <a:endParaRPr lang="en-US" dirty="0"/>
          </a:p>
        </p:txBody>
      </p:sp>
      <p:sp>
        <p:nvSpPr>
          <p:cNvPr id="8" name="Rectangle 7"/>
          <p:cNvSpPr/>
          <p:nvPr/>
        </p:nvSpPr>
        <p:spPr>
          <a:xfrm>
            <a:off x="2432042" y="6222774"/>
            <a:ext cx="5823356" cy="646331"/>
          </a:xfrm>
          <a:prstGeom prst="rect">
            <a:avLst/>
          </a:prstGeom>
        </p:spPr>
        <p:txBody>
          <a:bodyPr wrap="square">
            <a:spAutoFit/>
          </a:bodyPr>
          <a:lstStyle/>
          <a:p>
            <a:r>
              <a:rPr lang="en-US" i="1" dirty="0"/>
              <a:t>[2] Z. Zhu and A. </a:t>
            </a:r>
            <a:r>
              <a:rPr lang="en-US" i="1" dirty="0" err="1"/>
              <a:t>Afanasyev</a:t>
            </a:r>
            <a:r>
              <a:rPr lang="en-US" i="1" dirty="0"/>
              <a:t>. Let's </a:t>
            </a:r>
            <a:r>
              <a:rPr lang="en-US" i="1" dirty="0" err="1"/>
              <a:t>ChronoSync</a:t>
            </a:r>
            <a:r>
              <a:rPr lang="en-US" i="1" dirty="0"/>
              <a:t>: Decentralized dataset state synchronization in NDN. In ICNP, 2013.</a:t>
            </a:r>
          </a:p>
        </p:txBody>
      </p:sp>
    </p:spTree>
    <p:extLst>
      <p:ext uri="{BB962C8B-B14F-4D97-AF65-F5344CB8AC3E}">
        <p14:creationId xmlns:p14="http://schemas.microsoft.com/office/powerpoint/2010/main" val="24928555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15</a:t>
            </a:fld>
            <a:endParaRPr lang="en-US"/>
          </a:p>
        </p:txBody>
      </p:sp>
      <p:pic>
        <p:nvPicPr>
          <p:cNvPr id="10" name="Picture 9"/>
          <p:cNvPicPr>
            <a:picLocks noChangeAspect="1"/>
          </p:cNvPicPr>
          <p:nvPr/>
        </p:nvPicPr>
        <p:blipFill>
          <a:blip r:embed="rId2"/>
          <a:stretch>
            <a:fillRect/>
          </a:stretch>
        </p:blipFill>
        <p:spPr>
          <a:xfrm>
            <a:off x="812800" y="1703567"/>
            <a:ext cx="7505700" cy="3378200"/>
          </a:xfrm>
          <a:prstGeom prst="rect">
            <a:avLst/>
          </a:prstGeom>
        </p:spPr>
      </p:pic>
    </p:spTree>
    <p:extLst>
      <p:ext uri="{BB962C8B-B14F-4D97-AF65-F5344CB8AC3E}">
        <p14:creationId xmlns:p14="http://schemas.microsoft.com/office/powerpoint/2010/main" val="40166681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app-level pub/sub</a:t>
            </a:r>
            <a:endParaRPr lang="en-US" dirty="0"/>
          </a:p>
        </p:txBody>
      </p:sp>
      <p:sp>
        <p:nvSpPr>
          <p:cNvPr id="3" name="Content Placeholder 2"/>
          <p:cNvSpPr>
            <a:spLocks noGrp="1"/>
          </p:cNvSpPr>
          <p:nvPr>
            <p:ph idx="1"/>
          </p:nvPr>
        </p:nvSpPr>
        <p:spPr>
          <a:xfrm>
            <a:off x="457200" y="1183273"/>
            <a:ext cx="8229600" cy="4584963"/>
          </a:xfrm>
        </p:spPr>
        <p:txBody>
          <a:bodyPr/>
          <a:lstStyle/>
          <a:p>
            <a:r>
              <a:rPr lang="en-US" dirty="0" smtClean="0"/>
              <a:t>Pub/sub is a common communication paradigm in </a:t>
            </a:r>
            <a:r>
              <a:rPr lang="en-US" dirty="0" err="1" smtClean="0"/>
              <a:t>IoT</a:t>
            </a:r>
            <a:r>
              <a:rPr lang="en-US" dirty="0" smtClean="0"/>
              <a:t> applications</a:t>
            </a:r>
          </a:p>
          <a:p>
            <a:r>
              <a:rPr lang="en-US" dirty="0" smtClean="0"/>
              <a:t>The framework implements pull-based pub/sub under two types of namespace abstractions</a:t>
            </a:r>
          </a:p>
          <a:p>
            <a:pPr lvl="1"/>
            <a:r>
              <a:rPr lang="en-US" dirty="0"/>
              <a:t>Timestamp-based </a:t>
            </a:r>
            <a:r>
              <a:rPr lang="en-US" dirty="0" smtClean="0"/>
              <a:t>namespace: </a:t>
            </a:r>
            <a:r>
              <a:rPr lang="en-US" dirty="0"/>
              <a:t>uses exclusion filter to repeatedly ask for </a:t>
            </a:r>
            <a:r>
              <a:rPr lang="en-US" dirty="0" smtClean="0"/>
              <a:t>content</a:t>
            </a:r>
          </a:p>
          <a:p>
            <a:pPr lvl="1"/>
            <a:r>
              <a:rPr lang="en-US" dirty="0"/>
              <a:t>Sequence-number-based </a:t>
            </a:r>
            <a:r>
              <a:rPr lang="en-US" dirty="0" smtClean="0"/>
              <a:t>namespace: </a:t>
            </a:r>
            <a:r>
              <a:rPr lang="en-US" dirty="0"/>
              <a:t>pipelines </a:t>
            </a:r>
            <a:r>
              <a:rPr lang="en-US" dirty="0" smtClean="0"/>
              <a:t>interests </a:t>
            </a:r>
            <a:r>
              <a:rPr lang="en-US" dirty="0"/>
              <a:t>for the next few sequence </a:t>
            </a:r>
            <a:r>
              <a:rPr lang="en-US" dirty="0" smtClean="0"/>
              <a:t>numbers</a:t>
            </a:r>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16</a:t>
            </a:fld>
            <a:endParaRPr lang="en-US"/>
          </a:p>
        </p:txBody>
      </p:sp>
      <p:sp>
        <p:nvSpPr>
          <p:cNvPr id="8"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smtClean="0">
              <a:solidFill>
                <a:srgbClr val="FF0000"/>
              </a:solidFill>
            </a:endParaRPr>
          </a:p>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7384506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NDN-</a:t>
            </a:r>
            <a:r>
              <a:rPr lang="en-US" dirty="0" err="1" smtClean="0"/>
              <a:t>IoT</a:t>
            </a:r>
            <a:r>
              <a:rPr lang="en-US" dirty="0" smtClean="0"/>
              <a:t>: app-level pub/sub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17</a:t>
            </a:fld>
            <a:endParaRPr lang="en-US"/>
          </a:p>
        </p:txBody>
      </p:sp>
      <p:sp>
        <p:nvSpPr>
          <p:cNvPr id="7" name="Content Placeholder 6"/>
          <p:cNvSpPr>
            <a:spLocks noGrp="1"/>
          </p:cNvSpPr>
          <p:nvPr>
            <p:ph idx="1"/>
          </p:nvPr>
        </p:nvSpPr>
        <p:spPr>
          <a:xfrm>
            <a:off x="457200" y="1071562"/>
            <a:ext cx="8229600" cy="4884848"/>
          </a:xfrm>
        </p:spPr>
        <p:txBody>
          <a:bodyPr/>
          <a:lstStyle/>
          <a:p>
            <a:r>
              <a:rPr lang="en-US" dirty="0" smtClean="0"/>
              <a:t>Interest-data exchanges for app-level pub/sub in timestamp and sequence-number namespaces:</a:t>
            </a:r>
            <a:endParaRPr lang="en-US" dirty="0"/>
          </a:p>
        </p:txBody>
      </p:sp>
      <p:pic>
        <p:nvPicPr>
          <p:cNvPr id="11" name="Picture 10" descr="app-pubsub-namespac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9" y="2817383"/>
            <a:ext cx="8861761" cy="3186147"/>
          </a:xfrm>
          <a:prstGeom prst="rect">
            <a:avLst/>
          </a:prstGeom>
        </p:spPr>
      </p:pic>
    </p:spTree>
    <p:extLst>
      <p:ext uri="{BB962C8B-B14F-4D97-AF65-F5344CB8AC3E}">
        <p14:creationId xmlns:p14="http://schemas.microsoft.com/office/powerpoint/2010/main" val="33508468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constrained devices</a:t>
            </a:r>
            <a:endParaRPr lang="en-US" dirty="0"/>
          </a:p>
        </p:txBody>
      </p:sp>
      <p:sp>
        <p:nvSpPr>
          <p:cNvPr id="3" name="Content Placeholder 2"/>
          <p:cNvSpPr>
            <a:spLocks noGrp="1"/>
          </p:cNvSpPr>
          <p:nvPr>
            <p:ph idx="1"/>
          </p:nvPr>
        </p:nvSpPr>
        <p:spPr>
          <a:xfrm>
            <a:off x="457200" y="1043245"/>
            <a:ext cx="8229600" cy="5487432"/>
          </a:xfrm>
        </p:spPr>
        <p:txBody>
          <a:bodyPr>
            <a:normAutofit/>
          </a:bodyPr>
          <a:lstStyle/>
          <a:p>
            <a:r>
              <a:rPr lang="en-US" dirty="0" smtClean="0"/>
              <a:t>The framework supports constrained devices by pairing them with more powerful “helpers”</a:t>
            </a:r>
          </a:p>
          <a:p>
            <a:pPr lvl="1"/>
            <a:r>
              <a:rPr lang="en-US" dirty="0" smtClean="0"/>
              <a:t>Constrained devices may not run the forwarder, or do asymmetric signing, and instead delegates signing to the helper</a:t>
            </a:r>
          </a:p>
          <a:p>
            <a:pPr lvl="1"/>
            <a:r>
              <a:rPr lang="en-US" dirty="0" smtClean="0"/>
              <a:t>We assume each constrained </a:t>
            </a:r>
            <a:r>
              <a:rPr lang="en-US" dirty="0"/>
              <a:t>device h</a:t>
            </a:r>
            <a:r>
              <a:rPr lang="en-US" dirty="0" smtClean="0"/>
              <a:t>as established a shared secret with a helper offline</a:t>
            </a:r>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18</a:t>
            </a:fld>
            <a:endParaRPr lang="en-US" dirty="0"/>
          </a:p>
        </p:txBody>
      </p:sp>
      <p:sp>
        <p:nvSpPr>
          <p:cNvPr id="6"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9885311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89"/>
            <a:ext cx="8229600" cy="1096343"/>
          </a:xfrm>
        </p:spPr>
        <p:txBody>
          <a:bodyPr>
            <a:normAutofit fontScale="90000"/>
          </a:bodyPr>
          <a:lstStyle/>
          <a:p>
            <a:r>
              <a:rPr lang="en-US" dirty="0" smtClean="0"/>
              <a:t>Flow: constrained device authorization</a:t>
            </a:r>
            <a:endParaRPr lang="en-US" dirty="0"/>
          </a:p>
        </p:txBody>
      </p:sp>
      <p:sp>
        <p:nvSpPr>
          <p:cNvPr id="3" name="Content Placeholder 2"/>
          <p:cNvSpPr>
            <a:spLocks noGrp="1"/>
          </p:cNvSpPr>
          <p:nvPr>
            <p:ph idx="1"/>
          </p:nvPr>
        </p:nvSpPr>
        <p:spPr>
          <a:xfrm>
            <a:off x="457200" y="1081741"/>
            <a:ext cx="8539377" cy="1329043"/>
          </a:xfrm>
        </p:spPr>
        <p:txBody>
          <a:bodyPr>
            <a:normAutofit fontScale="92500" lnSpcReduction="10000"/>
          </a:bodyPr>
          <a:lstStyle/>
          <a:p>
            <a:r>
              <a:rPr lang="en-US" dirty="0" smtClean="0"/>
              <a:t>To make data published by constrained devices (e.g. an </a:t>
            </a:r>
            <a:r>
              <a:rPr lang="en-US" dirty="0" err="1" smtClean="0"/>
              <a:t>RFduino</a:t>
            </a:r>
            <a:r>
              <a:rPr lang="en-US" dirty="0" smtClean="0"/>
              <a:t>) verifiable, the device and its helper go through the following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19</a:t>
            </a:fld>
            <a:endParaRPr lang="en-US"/>
          </a:p>
        </p:txBody>
      </p:sp>
      <p:pic>
        <p:nvPicPr>
          <p:cNvPr id="6" name="Picture 5" descr="constrained-device-authoriz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8" y="2440871"/>
            <a:ext cx="8087048" cy="4315886"/>
          </a:xfrm>
          <a:prstGeom prst="rect">
            <a:avLst/>
          </a:prstGeom>
        </p:spPr>
      </p:pic>
    </p:spTree>
    <p:extLst>
      <p:ext uri="{BB962C8B-B14F-4D97-AF65-F5344CB8AC3E}">
        <p14:creationId xmlns:p14="http://schemas.microsoft.com/office/powerpoint/2010/main" val="11960425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IP-</a:t>
            </a:r>
            <a:r>
              <a:rPr lang="en-US" dirty="0" err="1" smtClean="0"/>
              <a:t>IoT</a:t>
            </a:r>
            <a:r>
              <a:rPr lang="en-US" dirty="0" smtClean="0"/>
              <a:t> challenges</a:t>
            </a:r>
          </a:p>
          <a:p>
            <a:pPr lvl="1"/>
            <a:r>
              <a:rPr lang="en-US" dirty="0" smtClean="0"/>
              <a:t>Complex solutions </a:t>
            </a:r>
            <a:r>
              <a:rPr lang="en-US" dirty="0"/>
              <a:t>to </a:t>
            </a:r>
            <a:r>
              <a:rPr lang="en-US" dirty="0" smtClean="0"/>
              <a:t>simple communication needs</a:t>
            </a:r>
            <a:endParaRPr lang="en-US" dirty="0"/>
          </a:p>
          <a:p>
            <a:pPr lvl="1"/>
            <a:r>
              <a:rPr lang="en-US" dirty="0"/>
              <a:t>Limitations of </a:t>
            </a:r>
            <a:r>
              <a:rPr lang="en-US" dirty="0" smtClean="0"/>
              <a:t>channel</a:t>
            </a:r>
            <a:r>
              <a:rPr lang="en-US" dirty="0"/>
              <a:t>- and </a:t>
            </a:r>
            <a:r>
              <a:rPr lang="en-US" dirty="0" smtClean="0"/>
              <a:t>session</a:t>
            </a:r>
            <a:r>
              <a:rPr lang="en-US" dirty="0"/>
              <a:t>-based </a:t>
            </a:r>
            <a:r>
              <a:rPr lang="en-US" dirty="0" smtClean="0"/>
              <a:t>security</a:t>
            </a:r>
            <a:endParaRPr lang="en-US" dirty="0"/>
          </a:p>
          <a:p>
            <a:pPr lvl="1"/>
            <a:r>
              <a:rPr lang="en-US" dirty="0"/>
              <a:t>Poor </a:t>
            </a:r>
            <a:r>
              <a:rPr lang="en-US" dirty="0" smtClean="0"/>
              <a:t>integration </a:t>
            </a:r>
            <a:r>
              <a:rPr lang="en-US" dirty="0"/>
              <a:t>of </a:t>
            </a:r>
            <a:r>
              <a:rPr lang="en-US" dirty="0" smtClean="0"/>
              <a:t>local communication</a:t>
            </a:r>
          </a:p>
          <a:p>
            <a:r>
              <a:rPr lang="en-US" dirty="0" smtClean="0"/>
              <a:t>In this demo, we present </a:t>
            </a:r>
          </a:p>
          <a:p>
            <a:pPr lvl="1"/>
            <a:r>
              <a:rPr lang="en-US" dirty="0" smtClean="0"/>
              <a:t>NDN-</a:t>
            </a:r>
            <a:r>
              <a:rPr lang="en-US" dirty="0" err="1" smtClean="0"/>
              <a:t>IoT</a:t>
            </a:r>
            <a:r>
              <a:rPr lang="en-US" dirty="0" smtClean="0"/>
              <a:t>, an </a:t>
            </a:r>
            <a:r>
              <a:rPr lang="en-US" dirty="0" err="1"/>
              <a:t>IoT</a:t>
            </a:r>
            <a:r>
              <a:rPr lang="en-US" dirty="0"/>
              <a:t> </a:t>
            </a:r>
            <a:r>
              <a:rPr lang="en-US" dirty="0" smtClean="0"/>
              <a:t>framework over NDN</a:t>
            </a:r>
          </a:p>
          <a:p>
            <a:pPr lvl="1"/>
            <a:r>
              <a:rPr lang="en-US" dirty="0" smtClean="0"/>
              <a:t>“Flow”, a home entertainment application built using NDN-</a:t>
            </a:r>
            <a:r>
              <a:rPr lang="en-US" dirty="0" err="1" smtClean="0"/>
              <a:t>IoT</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a:t>
            </a:fld>
            <a:endParaRPr lang="en-US"/>
          </a:p>
        </p:txBody>
      </p:sp>
    </p:spTree>
    <p:extLst>
      <p:ext uri="{BB962C8B-B14F-4D97-AF65-F5344CB8AC3E}">
        <p14:creationId xmlns:p14="http://schemas.microsoft.com/office/powerpoint/2010/main" val="178137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“Flow” Application</a:t>
            </a:r>
          </a:p>
        </p:txBody>
      </p:sp>
      <p:sp>
        <p:nvSpPr>
          <p:cNvPr id="4" name="Date Placeholder 3"/>
          <p:cNvSpPr>
            <a:spLocks noGrp="1"/>
          </p:cNvSpPr>
          <p:nvPr>
            <p:ph type="dt" sz="half" idx="10"/>
          </p:nvPr>
        </p:nvSpPr>
        <p:spPr/>
        <p:txBody>
          <a:bodyPr/>
          <a:lstStyle/>
          <a:p>
            <a:fld id="{C8FA8F5B-D5B3-6643-9360-D3E7988B7780}"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20</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32478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introduction</a:t>
            </a:r>
            <a:endParaRPr lang="en-US" dirty="0"/>
          </a:p>
        </p:txBody>
      </p:sp>
      <p:sp>
        <p:nvSpPr>
          <p:cNvPr id="3" name="Content Placeholder 2"/>
          <p:cNvSpPr>
            <a:spLocks noGrp="1"/>
          </p:cNvSpPr>
          <p:nvPr>
            <p:ph idx="1"/>
          </p:nvPr>
        </p:nvSpPr>
        <p:spPr/>
        <p:txBody>
          <a:bodyPr>
            <a:normAutofit/>
          </a:bodyPr>
          <a:lstStyle/>
          <a:p>
            <a:r>
              <a:rPr lang="en-US" dirty="0"/>
              <a:t>Flow is </a:t>
            </a:r>
            <a:r>
              <a:rPr lang="en-US" dirty="0" smtClean="0"/>
              <a:t>a home </a:t>
            </a:r>
            <a:r>
              <a:rPr lang="en-US" dirty="0" err="1"/>
              <a:t>IoT</a:t>
            </a:r>
            <a:r>
              <a:rPr lang="en-US" dirty="0"/>
              <a:t> game application built on top of </a:t>
            </a:r>
            <a:r>
              <a:rPr lang="en-US" dirty="0" smtClean="0"/>
              <a:t>NDN-</a:t>
            </a:r>
            <a:r>
              <a:rPr lang="en-US" dirty="0" err="1" smtClean="0"/>
              <a:t>IoT</a:t>
            </a:r>
            <a:r>
              <a:rPr lang="en-US" dirty="0" smtClean="0"/>
              <a:t> framework. A player</a:t>
            </a:r>
          </a:p>
          <a:p>
            <a:pPr lvl="1"/>
            <a:r>
              <a:rPr lang="en-US" dirty="0" smtClean="0"/>
              <a:t>Interacts </a:t>
            </a:r>
            <a:r>
              <a:rPr lang="en-US" dirty="0"/>
              <a:t>with the game by walking around in an area tracked by </a:t>
            </a:r>
            <a:r>
              <a:rPr lang="en-US" dirty="0" err="1" smtClean="0">
                <a:hlinkClick r:id="rId2"/>
              </a:rPr>
              <a:t>OpenPTrack</a:t>
            </a:r>
            <a:r>
              <a:rPr lang="en-US" dirty="0" smtClean="0">
                <a:hlinkClick r:id="rId2"/>
              </a:rPr>
              <a:t> </a:t>
            </a:r>
            <a:r>
              <a:rPr lang="en-US" dirty="0" smtClean="0"/>
              <a:t>(opt)</a:t>
            </a:r>
          </a:p>
          <a:p>
            <a:pPr lvl="1"/>
            <a:r>
              <a:rPr lang="en-US" dirty="0" smtClean="0"/>
              <a:t>Sees </a:t>
            </a:r>
            <a:r>
              <a:rPr lang="en-US" dirty="0"/>
              <a:t>his physical tracks affect the terrain in a virtual space rendered by </a:t>
            </a:r>
            <a:r>
              <a:rPr lang="en-US" dirty="0">
                <a:hlinkClick r:id="rId3"/>
              </a:rPr>
              <a:t>Unity3D</a:t>
            </a:r>
            <a:r>
              <a:rPr lang="en-US" dirty="0"/>
              <a:t> game </a:t>
            </a:r>
            <a:r>
              <a:rPr lang="en-US" dirty="0" smtClean="0"/>
              <a:t>engine</a:t>
            </a:r>
          </a:p>
          <a:p>
            <a:pPr lvl="1"/>
            <a:r>
              <a:rPr lang="en-US" dirty="0" smtClean="0"/>
              <a:t>Can </a:t>
            </a:r>
            <a:r>
              <a:rPr lang="en-US" dirty="0"/>
              <a:t>also drop images to the virtual space using a mobile </a:t>
            </a:r>
            <a:r>
              <a:rPr lang="en-US" dirty="0" smtClean="0"/>
              <a:t>webpage</a:t>
            </a:r>
          </a:p>
          <a:p>
            <a:pPr lvl="1"/>
            <a:r>
              <a:rPr lang="en-US" dirty="0" smtClean="0"/>
              <a:t>Can control </a:t>
            </a:r>
            <a:r>
              <a:rPr lang="en-US" dirty="0"/>
              <a:t>the angles the virtual cameras are facing by rotating </a:t>
            </a:r>
            <a:r>
              <a:rPr lang="en-US" dirty="0" smtClean="0"/>
              <a:t>gyroscopes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21</a:t>
            </a:fld>
            <a:endParaRPr lang="en-US"/>
          </a:p>
        </p:txBody>
      </p:sp>
    </p:spTree>
    <p:extLst>
      <p:ext uri="{BB962C8B-B14F-4D97-AF65-F5344CB8AC3E}">
        <p14:creationId xmlns:p14="http://schemas.microsoft.com/office/powerpoint/2010/main" val="22443182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components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941930"/>
              </p:ext>
            </p:extLst>
          </p:nvPr>
        </p:nvGraphicFramePr>
        <p:xfrm>
          <a:off x="457200" y="1417638"/>
          <a:ext cx="8229600" cy="3845559"/>
        </p:xfrm>
        <a:graphic>
          <a:graphicData uri="http://schemas.openxmlformats.org/drawingml/2006/table">
            <a:tbl>
              <a:tblPr firstRow="1" bandRow="1">
                <a:tableStyleId>{2D5ABB26-0587-4C30-8999-92F81FD0307C}</a:tableStyleId>
              </a:tblPr>
              <a:tblGrid>
                <a:gridCol w="2057400"/>
                <a:gridCol w="2057400"/>
                <a:gridCol w="4114800"/>
              </a:tblGrid>
              <a:tr h="370840">
                <a:tc>
                  <a:txBody>
                    <a:bodyPr/>
                    <a:lstStyle/>
                    <a:p>
                      <a:r>
                        <a:rPr lang="en-US" dirty="0" smtClean="0"/>
                        <a:t>Component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Device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Role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OpenPTrack (opt)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Linux workstation 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Produces time-series data (location of multiple tracked persons) at 30Hz</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Mobile website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Mobile phone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Sends</a:t>
                      </a:r>
                      <a:r>
                        <a:rPr lang="en-US" baseline="0" dirty="0" smtClean="0"/>
                        <a:t> </a:t>
                      </a:r>
                      <a:r>
                        <a:rPr lang="en-US" dirty="0" smtClean="0"/>
                        <a:t>environment control commands</a:t>
                      </a:r>
                      <a:r>
                        <a:rPr lang="en-US" baseline="0" dirty="0" smtClean="0"/>
                        <a:t> and </a:t>
                      </a:r>
                      <a:r>
                        <a:rPr lang="en-US" dirty="0" smtClean="0"/>
                        <a:t>consumes environment status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Virtual camera control</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err="1" smtClean="0"/>
                        <a:t>RFduino</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Produces NDN data from gyroscope reading. Packetize, and</a:t>
                      </a:r>
                      <a:r>
                        <a:rPr lang="en-US" baseline="0" dirty="0" smtClean="0"/>
                        <a:t> </a:t>
                      </a:r>
                      <a:r>
                        <a:rPr lang="en-US" dirty="0" smtClean="0"/>
                        <a:t>send to helper (</a:t>
                      </a:r>
                      <a:r>
                        <a:rPr lang="en-US" dirty="0" err="1" smtClean="0"/>
                        <a:t>RaspberryPi</a:t>
                      </a:r>
                      <a:r>
                        <a:rPr lang="en-US" dirty="0" smtClean="0"/>
                        <a:t>) via </a:t>
                      </a:r>
                      <a:r>
                        <a:rPr lang="en-US" dirty="0" err="1" smtClean="0"/>
                        <a:t>bluetooth</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Controller/Gateway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RaspberryPi2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Serves as the trust anchor</a:t>
                      </a:r>
                      <a:r>
                        <a:rPr lang="en-US" baseline="0" dirty="0" smtClean="0"/>
                        <a:t> (</a:t>
                      </a:r>
                      <a:r>
                        <a:rPr lang="en-US" dirty="0" smtClean="0"/>
                        <a:t>runs NDN-pi</a:t>
                      </a:r>
                      <a:r>
                        <a:rPr lang="en-US" baseline="0" dirty="0" smtClean="0"/>
                        <a:t> </a:t>
                      </a:r>
                      <a:r>
                        <a:rPr lang="en-US" dirty="0" smtClean="0"/>
                        <a:t>controller)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Unity3D game engine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OSX </a:t>
                      </a:r>
                      <a:r>
                        <a:rPr lang="en-US" baseline="0" dirty="0" smtClean="0"/>
                        <a:t>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Consumes opt, phones, and </a:t>
                      </a:r>
                      <a:r>
                        <a:rPr lang="en-US" dirty="0" err="1" smtClean="0"/>
                        <a:t>Arduino</a:t>
                      </a:r>
                      <a:r>
                        <a:rPr lang="en-US" dirty="0" smtClean="0"/>
                        <a:t> data; and renders</a:t>
                      </a:r>
                      <a:r>
                        <a:rPr lang="en-US" baseline="0" dirty="0" smtClean="0"/>
                        <a:t> the virtual environment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22</a:t>
            </a:fld>
            <a:endParaRPr lang="en-US"/>
          </a:p>
        </p:txBody>
      </p:sp>
      <p:sp>
        <p:nvSpPr>
          <p:cNvPr id="7" name="Content Placeholder 2"/>
          <p:cNvSpPr txBox="1">
            <a:spLocks/>
          </p:cNvSpPr>
          <p:nvPr/>
        </p:nvSpPr>
        <p:spPr>
          <a:xfrm>
            <a:off x="457200" y="5351847"/>
            <a:ext cx="8373054" cy="12094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134090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 message exchanges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23</a:t>
            </a:fld>
            <a:endParaRPr lang="en-US"/>
          </a:p>
        </p:txBody>
      </p:sp>
      <p:pic>
        <p:nvPicPr>
          <p:cNvPr id="24" name="Picture 23"/>
          <p:cNvPicPr>
            <a:picLocks noChangeAspect="1"/>
          </p:cNvPicPr>
          <p:nvPr/>
        </p:nvPicPr>
        <p:blipFill>
          <a:blip r:embed="rId3"/>
          <a:stretch>
            <a:fillRect/>
          </a:stretch>
        </p:blipFill>
        <p:spPr>
          <a:xfrm>
            <a:off x="473038" y="940481"/>
            <a:ext cx="8213762" cy="5259070"/>
          </a:xfrm>
          <a:prstGeom prst="rect">
            <a:avLst/>
          </a:prstGeom>
        </p:spPr>
      </p:pic>
      <p:sp>
        <p:nvSpPr>
          <p:cNvPr id="27" name="Rectangle 26"/>
          <p:cNvSpPr/>
          <p:nvPr/>
        </p:nvSpPr>
        <p:spPr>
          <a:xfrm>
            <a:off x="1461731" y="6213824"/>
            <a:ext cx="4047502" cy="369332"/>
          </a:xfrm>
          <a:prstGeom prst="rect">
            <a:avLst/>
          </a:prstGeom>
        </p:spPr>
        <p:txBody>
          <a:bodyPr wrap="none">
            <a:spAutoFit/>
          </a:bodyPr>
          <a:lstStyle/>
          <a:p>
            <a:r>
              <a:rPr lang="en-US" dirty="0" smtClean="0"/>
              <a:t>Please refer to next page for diagram key</a:t>
            </a:r>
            <a:endParaRPr lang="en-US" dirty="0"/>
          </a:p>
        </p:txBody>
      </p:sp>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24349987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Flow: </a:t>
            </a:r>
            <a:r>
              <a:rPr lang="en-US" dirty="0" smtClean="0"/>
              <a:t>app message exchange keys</a:t>
            </a:r>
            <a:endParaRPr lang="en-US" dirty="0"/>
          </a:p>
        </p:txBody>
      </p:sp>
      <p:pic>
        <p:nvPicPr>
          <p:cNvPr id="6" name="Content Placeholder 5"/>
          <p:cNvPicPr>
            <a:picLocks noGrp="1" noChangeAspect="1"/>
          </p:cNvPicPr>
          <p:nvPr>
            <p:ph idx="1"/>
          </p:nvPr>
        </p:nvPicPr>
        <p:blipFill>
          <a:blip r:embed="rId2"/>
          <a:srcRect l="-4491" r="-4491"/>
          <a:stretch>
            <a:fillRect/>
          </a:stretch>
        </p:blipFill>
        <p:spPr>
          <a:xfrm>
            <a:off x="457200" y="1106488"/>
            <a:ext cx="8229600" cy="4884737"/>
          </a:xfrm>
        </p:spPr>
      </p:pic>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24</a:t>
            </a:fld>
            <a:endParaRPr lang="en-US"/>
          </a:p>
        </p:txBody>
      </p:sp>
    </p:spTree>
    <p:extLst>
      <p:ext uri="{BB962C8B-B14F-4D97-AF65-F5344CB8AC3E}">
        <p14:creationId xmlns:p14="http://schemas.microsoft.com/office/powerpoint/2010/main" val="271227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documentation</a:t>
            </a:r>
            <a:endParaRPr lang="en-US" dirty="0"/>
          </a:p>
        </p:txBody>
      </p:sp>
      <p:sp>
        <p:nvSpPr>
          <p:cNvPr id="3" name="Content Placeholder 2"/>
          <p:cNvSpPr>
            <a:spLocks noGrp="1"/>
          </p:cNvSpPr>
          <p:nvPr>
            <p:ph idx="1"/>
          </p:nvPr>
        </p:nvSpPr>
        <p:spPr/>
        <p:txBody>
          <a:bodyPr/>
          <a:lstStyle/>
          <a:p>
            <a:r>
              <a:rPr lang="en-US" dirty="0" smtClean="0">
                <a:hlinkClick r:id="rId2"/>
              </a:rPr>
              <a:t>Code repository</a:t>
            </a:r>
            <a:endParaRPr lang="en-US" dirty="0" smtClean="0"/>
          </a:p>
          <a:p>
            <a:pPr lvl="1"/>
            <a:r>
              <a:rPr lang="en-US" dirty="0" smtClean="0">
                <a:hlinkClick r:id="rId3"/>
              </a:rPr>
              <a:t>NDN-IoT framework</a:t>
            </a:r>
            <a:endParaRPr lang="en-US" dirty="0" smtClean="0"/>
          </a:p>
          <a:p>
            <a:pPr lvl="2"/>
            <a:r>
              <a:rPr lang="en-US" dirty="0" smtClean="0">
                <a:hlinkClick r:id="rId4"/>
              </a:rPr>
              <a:t>Functionality overview</a:t>
            </a:r>
            <a:endParaRPr lang="en-US" dirty="0" smtClean="0"/>
          </a:p>
          <a:p>
            <a:pPr lvl="2"/>
            <a:r>
              <a:rPr lang="en-US" dirty="0" smtClean="0">
                <a:hlinkClick r:id="rId5"/>
              </a:rPr>
              <a:t>Interface description</a:t>
            </a:r>
            <a:endParaRPr lang="en-US" dirty="0" smtClean="0"/>
          </a:p>
          <a:p>
            <a:pPr lvl="1"/>
            <a:r>
              <a:rPr lang="en-US" dirty="0" smtClean="0">
                <a:hlinkClick r:id="rId6"/>
              </a:rPr>
              <a:t>Flow application</a:t>
            </a:r>
            <a:endParaRPr lang="en-US" dirty="0"/>
          </a:p>
          <a:p>
            <a:r>
              <a:rPr lang="en-US" dirty="0" smtClean="0">
                <a:hlinkClick r:id="rId7"/>
              </a:rPr>
              <a:t>Technical guide</a:t>
            </a:r>
            <a:r>
              <a:rPr lang="en-US" dirty="0" smtClean="0"/>
              <a:t> (installation and troubleshooting)</a:t>
            </a:r>
          </a:p>
          <a:p>
            <a:r>
              <a:rPr lang="en-US" dirty="0" smtClean="0"/>
              <a:t>Demo poster</a:t>
            </a:r>
          </a:p>
          <a:p>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25</a:t>
            </a:fld>
            <a:endParaRPr lang="en-US"/>
          </a:p>
        </p:txBody>
      </p:sp>
    </p:spTree>
    <p:extLst>
      <p:ext uri="{BB962C8B-B14F-4D97-AF65-F5344CB8AC3E}">
        <p14:creationId xmlns:p14="http://schemas.microsoft.com/office/powerpoint/2010/main" val="301821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W. Shang, A. </a:t>
            </a:r>
            <a:r>
              <a:rPr lang="en-US" dirty="0" err="1"/>
              <a:t>Bannis</a:t>
            </a:r>
            <a:r>
              <a:rPr lang="en-US" dirty="0"/>
              <a:t>, T. Liang, Z. Wang, Y. Yu, A. </a:t>
            </a:r>
            <a:r>
              <a:rPr lang="en-US" dirty="0" err="1"/>
              <a:t>Afanasyev</a:t>
            </a:r>
            <a:r>
              <a:rPr lang="en-US" dirty="0"/>
              <a:t>, J. Thompson, J. Burke, B. Zhang, L. Zhang. Named Data Networking of Things (Invited Paper). In </a:t>
            </a:r>
            <a:r>
              <a:rPr lang="en-US" dirty="0" err="1"/>
              <a:t>IoTDI</a:t>
            </a:r>
            <a:r>
              <a:rPr lang="en-US" dirty="0"/>
              <a:t>, </a:t>
            </a:r>
            <a:r>
              <a:rPr lang="en-US" dirty="0" smtClean="0"/>
              <a:t>2016</a:t>
            </a:r>
            <a:endParaRPr lang="pl-PL" dirty="0" smtClean="0"/>
          </a:p>
          <a:p>
            <a:r>
              <a:rPr lang="en-US" dirty="0" smtClean="0"/>
              <a:t>[2</a:t>
            </a:r>
            <a:r>
              <a:rPr lang="en-US" dirty="0"/>
              <a:t>] Z. Zhu and A. </a:t>
            </a:r>
            <a:r>
              <a:rPr lang="en-US" dirty="0" err="1"/>
              <a:t>Afanasyev</a:t>
            </a:r>
            <a:r>
              <a:rPr lang="en-US" dirty="0"/>
              <a:t>. Let's </a:t>
            </a:r>
            <a:r>
              <a:rPr lang="en-US" dirty="0" err="1"/>
              <a:t>ChronoSync</a:t>
            </a:r>
            <a:r>
              <a:rPr lang="en-US" dirty="0"/>
              <a:t>: Decentralized dataset state synchronization in NDN. In ICNP, 2013.</a:t>
            </a:r>
            <a:endParaRPr lang="en-US" dirty="0" smtClean="0"/>
          </a:p>
          <a:p>
            <a:r>
              <a:rPr lang="en-US" dirty="0" smtClean="0"/>
              <a:t>[3</a:t>
            </a:r>
            <a:r>
              <a:rPr lang="en-US" dirty="0"/>
              <a:t>] </a:t>
            </a:r>
            <a:r>
              <a:rPr lang="en-US" dirty="0" smtClean="0"/>
              <a:t>Y. </a:t>
            </a:r>
            <a:r>
              <a:rPr lang="en-US" dirty="0"/>
              <a:t>Yu, </a:t>
            </a:r>
            <a:r>
              <a:rPr lang="en-US" dirty="0" smtClean="0"/>
              <a:t>A. </a:t>
            </a:r>
            <a:r>
              <a:rPr lang="en-US" dirty="0" err="1"/>
              <a:t>Afanasyev</a:t>
            </a:r>
            <a:r>
              <a:rPr lang="en-US" dirty="0"/>
              <a:t>, </a:t>
            </a:r>
            <a:r>
              <a:rPr lang="en-US" dirty="0" smtClean="0"/>
              <a:t>D. </a:t>
            </a:r>
            <a:r>
              <a:rPr lang="en-US" dirty="0"/>
              <a:t>Clark, </a:t>
            </a:r>
            <a:r>
              <a:rPr lang="en-US" dirty="0" smtClean="0"/>
              <a:t>K. </a:t>
            </a:r>
            <a:r>
              <a:rPr lang="en-US" dirty="0" err="1" smtClean="0"/>
              <a:t>Claffy</a:t>
            </a:r>
            <a:r>
              <a:rPr lang="en-US" dirty="0"/>
              <a:t>, </a:t>
            </a:r>
            <a:r>
              <a:rPr lang="en-US" dirty="0" smtClean="0"/>
              <a:t>V. </a:t>
            </a:r>
            <a:r>
              <a:rPr lang="en-US" dirty="0"/>
              <a:t>Jacobson, and </a:t>
            </a:r>
            <a:r>
              <a:rPr lang="en-US" dirty="0" smtClean="0"/>
              <a:t>L. Zhang. </a:t>
            </a:r>
            <a:r>
              <a:rPr lang="en-US" dirty="0"/>
              <a:t>Schematizing Trust in Named Data Networking. In </a:t>
            </a:r>
            <a:r>
              <a:rPr lang="en-US" dirty="0" smtClean="0"/>
              <a:t>ICN’15, 2015</a:t>
            </a:r>
          </a:p>
          <a:p>
            <a:r>
              <a:rPr lang="en-US" dirty="0" smtClean="0"/>
              <a:t>[4</a:t>
            </a:r>
            <a:r>
              <a:rPr lang="en-US" dirty="0"/>
              <a:t>] A. </a:t>
            </a:r>
            <a:r>
              <a:rPr lang="en-US" dirty="0" err="1"/>
              <a:t>Bannis</a:t>
            </a:r>
            <a:r>
              <a:rPr lang="en-US" dirty="0"/>
              <a:t>, J. Burke. Creating A Secure, Integrated Home Network of Things with Named Data Networking, </a:t>
            </a:r>
            <a:r>
              <a:rPr lang="pl-PL" dirty="0"/>
              <a:t>Tech. Rep. NDN-0035, NDN, 2015</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26</a:t>
            </a:fld>
            <a:endParaRPr lang="en-US"/>
          </a:p>
        </p:txBody>
      </p:sp>
    </p:spTree>
    <p:extLst>
      <p:ext uri="{BB962C8B-B14F-4D97-AF65-F5344CB8AC3E}">
        <p14:creationId xmlns:p14="http://schemas.microsoft.com/office/powerpoint/2010/main" val="15265404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4217"/>
            <a:ext cx="8229600" cy="1143000"/>
          </a:xfrm>
        </p:spPr>
        <p:txBody>
          <a:bodyPr/>
          <a:lstStyle/>
          <a:p>
            <a:r>
              <a:rPr lang="en-US" dirty="0" smtClean="0"/>
              <a:t>Thanks</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27</a:t>
            </a:fld>
            <a:endParaRPr lang="en-US"/>
          </a:p>
        </p:txBody>
      </p:sp>
    </p:spTree>
    <p:extLst>
      <p:ext uri="{BB962C8B-B14F-4D97-AF65-F5344CB8AC3E}">
        <p14:creationId xmlns:p14="http://schemas.microsoft.com/office/powerpoint/2010/main" val="12295652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Appendix A: uncovered functionalities in </a:t>
            </a:r>
            <a:r>
              <a:rPr lang="en-US" dirty="0" err="1" smtClean="0"/>
              <a:t>IoTDI</a:t>
            </a:r>
            <a:r>
              <a:rPr lang="en-US" dirty="0" smtClean="0"/>
              <a:t> ‘16 paper</a:t>
            </a:r>
            <a:endParaRPr lang="en-US" dirty="0"/>
          </a:p>
        </p:txBody>
      </p:sp>
      <p:sp>
        <p:nvSpPr>
          <p:cNvPr id="3" name="Content Placeholder 2"/>
          <p:cNvSpPr>
            <a:spLocks noGrp="1"/>
          </p:cNvSpPr>
          <p:nvPr>
            <p:ph idx="1"/>
          </p:nvPr>
        </p:nvSpPr>
        <p:spPr>
          <a:xfrm>
            <a:off x="457200" y="1195049"/>
            <a:ext cx="8229600" cy="4884848"/>
          </a:xfrm>
        </p:spPr>
        <p:txBody>
          <a:bodyPr>
            <a:normAutofit lnSpcReduction="10000"/>
          </a:bodyPr>
          <a:lstStyle/>
          <a:p>
            <a:r>
              <a:rPr lang="en-US" dirty="0" smtClean="0"/>
              <a:t>Section VI.D (access control)</a:t>
            </a:r>
          </a:p>
          <a:p>
            <a:pPr lvl="1"/>
            <a:r>
              <a:rPr lang="en-US" dirty="0" smtClean="0"/>
              <a:t>Not implemented as its functionality is mostly covered in NDN-CCL</a:t>
            </a:r>
          </a:p>
          <a:p>
            <a:pPr lvl="1"/>
            <a:r>
              <a:rPr lang="en-US" dirty="0" smtClean="0"/>
              <a:t>This functionality is available in </a:t>
            </a:r>
            <a:r>
              <a:rPr lang="en-US" dirty="0" smtClean="0">
                <a:hlinkClick r:id="rId3"/>
              </a:rPr>
              <a:t>PyNDN2</a:t>
            </a:r>
            <a:r>
              <a:rPr lang="en-US" dirty="0" smtClean="0"/>
              <a:t>, </a:t>
            </a:r>
            <a:r>
              <a:rPr lang="en-US" dirty="0" smtClean="0">
                <a:hlinkClick r:id="rId4"/>
              </a:rPr>
              <a:t>ndn-js</a:t>
            </a:r>
            <a:r>
              <a:rPr lang="en-US" dirty="0" smtClean="0"/>
              <a:t>, </a:t>
            </a:r>
            <a:r>
              <a:rPr lang="en-US" dirty="0" smtClean="0">
                <a:hlinkClick r:id="rId5"/>
              </a:rPr>
              <a:t>jndn</a:t>
            </a:r>
            <a:r>
              <a:rPr lang="en-US" dirty="0" smtClean="0"/>
              <a:t>, </a:t>
            </a:r>
            <a:r>
              <a:rPr lang="en-US" dirty="0" smtClean="0">
                <a:hlinkClick r:id="rId6"/>
              </a:rPr>
              <a:t>ndn-cpp</a:t>
            </a:r>
            <a:r>
              <a:rPr lang="en-US" dirty="0" smtClean="0"/>
              <a:t>, as well in </a:t>
            </a:r>
            <a:r>
              <a:rPr lang="en-US" dirty="0" err="1" smtClean="0">
                <a:hlinkClick r:id="rId7"/>
              </a:rPr>
              <a:t>ndn</a:t>
            </a:r>
            <a:r>
              <a:rPr lang="en-US" dirty="0" smtClean="0">
                <a:hlinkClick r:id="rId7"/>
              </a:rPr>
              <a:t>-group-encrypt</a:t>
            </a:r>
            <a:endParaRPr lang="en-US" dirty="0" smtClean="0"/>
          </a:p>
          <a:p>
            <a:r>
              <a:rPr lang="en-US" dirty="0" smtClean="0"/>
              <a:t>Section VI.E (aggregation)</a:t>
            </a:r>
          </a:p>
          <a:p>
            <a:pPr lvl="1"/>
            <a:r>
              <a:rPr lang="en-US" dirty="0" smtClean="0"/>
              <a:t>Not implemented as not immediately useful for our current application</a:t>
            </a:r>
          </a:p>
          <a:p>
            <a:pPr lvl="1"/>
            <a:r>
              <a:rPr lang="en-US" dirty="0" smtClean="0"/>
              <a:t>This is implemented in </a:t>
            </a:r>
            <a:r>
              <a:rPr lang="en-US" dirty="0" smtClean="0">
                <a:hlinkClick r:id="rId8"/>
              </a:rPr>
              <a:t>mini-BMS</a:t>
            </a:r>
            <a:r>
              <a:rPr lang="en-US" dirty="0" smtClean="0"/>
              <a:t>, NDN Building Management System emulation in mini-</a:t>
            </a:r>
            <a:r>
              <a:rPr lang="en-US" dirty="0" err="1" smtClean="0"/>
              <a:t>ndn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28</a:t>
            </a:fld>
            <a:endParaRPr lang="en-US"/>
          </a:p>
        </p:txBody>
      </p:sp>
    </p:spTree>
    <p:extLst>
      <p:ext uri="{BB962C8B-B14F-4D97-AF65-F5344CB8AC3E}">
        <p14:creationId xmlns:p14="http://schemas.microsoft.com/office/powerpoint/2010/main" val="219370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Appendix B: manufacturer and code/binary trust schema</a:t>
            </a:r>
            <a:endParaRPr lang="en-US" dirty="0"/>
          </a:p>
        </p:txBody>
      </p:sp>
      <p:sp>
        <p:nvSpPr>
          <p:cNvPr id="3" name="Content Placeholder 2"/>
          <p:cNvSpPr>
            <a:spLocks noGrp="1"/>
          </p:cNvSpPr>
          <p:nvPr>
            <p:ph idx="1"/>
          </p:nvPr>
        </p:nvSpPr>
        <p:spPr>
          <a:xfrm>
            <a:off x="457200" y="1600200"/>
            <a:ext cx="8229600" cy="607059"/>
          </a:xfrm>
        </p:spPr>
        <p:txBody>
          <a:bodyPr/>
          <a:lstStyle/>
          <a:p>
            <a:r>
              <a:rPr lang="en-US" dirty="0" smtClean="0"/>
              <a:t>Trust schema in manufacturer namespace</a:t>
            </a:r>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29</a:t>
            </a:fld>
            <a:endParaRPr lang="en-US"/>
          </a:p>
        </p:txBody>
      </p:sp>
      <p:pic>
        <p:nvPicPr>
          <p:cNvPr id="8" name="Picture 7"/>
          <p:cNvPicPr>
            <a:picLocks noChangeAspect="1"/>
          </p:cNvPicPr>
          <p:nvPr/>
        </p:nvPicPr>
        <p:blipFill>
          <a:blip r:embed="rId3"/>
          <a:stretch>
            <a:fillRect/>
          </a:stretch>
        </p:blipFill>
        <p:spPr>
          <a:xfrm>
            <a:off x="1587631" y="2207259"/>
            <a:ext cx="5942817" cy="1745368"/>
          </a:xfrm>
          <a:prstGeom prst="rect">
            <a:avLst/>
          </a:prstGeom>
        </p:spPr>
      </p:pic>
      <p:sp>
        <p:nvSpPr>
          <p:cNvPr id="11" name="Content Placeholder 2"/>
          <p:cNvSpPr txBox="1">
            <a:spLocks/>
          </p:cNvSpPr>
          <p:nvPr/>
        </p:nvSpPr>
        <p:spPr>
          <a:xfrm>
            <a:off x="457200" y="4003923"/>
            <a:ext cx="8229600" cy="607059"/>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Trust schema in application binary data namespace (add this to flow namespace as well?)</a:t>
            </a:r>
          </a:p>
        </p:txBody>
      </p:sp>
      <p:pic>
        <p:nvPicPr>
          <p:cNvPr id="14" name="Picture 13"/>
          <p:cNvPicPr>
            <a:picLocks noChangeAspect="1"/>
          </p:cNvPicPr>
          <p:nvPr/>
        </p:nvPicPr>
        <p:blipFill>
          <a:blip r:embed="rId4"/>
          <a:stretch>
            <a:fillRect/>
          </a:stretch>
        </p:blipFill>
        <p:spPr>
          <a:xfrm>
            <a:off x="1013059" y="4610982"/>
            <a:ext cx="6975161" cy="1640023"/>
          </a:xfrm>
          <a:prstGeom prst="rect">
            <a:avLst/>
          </a:prstGeom>
        </p:spPr>
      </p:pic>
      <p:sp>
        <p:nvSpPr>
          <p:cNvPr id="9"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dirty="0" smtClean="0">
                <a:solidFill>
                  <a:srgbClr val="FF0000"/>
                </a:solidFill>
              </a:rPr>
              <a:t>Include </a:t>
            </a:r>
            <a:r>
              <a:rPr lang="en-US" sz="1600" dirty="0" err="1" smtClean="0">
                <a:solidFill>
                  <a:srgbClr val="FF0000"/>
                </a:solidFill>
              </a:rPr>
              <a:t>rfduino</a:t>
            </a:r>
            <a:r>
              <a:rPr lang="en-US" sz="1600" dirty="0" smtClean="0">
                <a:solidFill>
                  <a:srgbClr val="FF0000"/>
                </a:solidFill>
              </a:rPr>
              <a:t> picture?</a:t>
            </a:r>
            <a:endParaRPr lang="en-US" sz="1600" dirty="0">
              <a:solidFill>
                <a:srgbClr val="FF0000"/>
              </a:solidFill>
            </a:endParaRPr>
          </a:p>
        </p:txBody>
      </p:sp>
    </p:spTree>
    <p:extLst>
      <p:ext uri="{BB962C8B-B14F-4D97-AF65-F5344CB8AC3E}">
        <p14:creationId xmlns:p14="http://schemas.microsoft.com/office/powerpoint/2010/main" val="1085183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NDN-</a:t>
            </a:r>
            <a:r>
              <a:rPr lang="en-US" dirty="0" err="1" smtClean="0"/>
              <a:t>IoT</a:t>
            </a:r>
            <a:r>
              <a:rPr lang="en-US" dirty="0" smtClean="0"/>
              <a:t> &amp; Flow</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040" y="1223900"/>
            <a:ext cx="6609789" cy="5218255"/>
          </a:xfrm>
        </p:spPr>
      </p:pic>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a:t>
            </a:fld>
            <a:endParaRPr lang="en-US"/>
          </a:p>
        </p:txBody>
      </p:sp>
    </p:spTree>
    <p:extLst>
      <p:ext uri="{BB962C8B-B14F-4D97-AF65-F5344CB8AC3E}">
        <p14:creationId xmlns:p14="http://schemas.microsoft.com/office/powerpoint/2010/main" val="3172165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8154"/>
            <a:ext cx="8229600" cy="1745183"/>
          </a:xfrm>
        </p:spPr>
        <p:txBody>
          <a:bodyPr>
            <a:normAutofit/>
          </a:bodyPr>
          <a:lstStyle/>
          <a:p>
            <a:r>
              <a:rPr lang="en-US" dirty="0" smtClean="0"/>
              <a:t>Appendix C: </a:t>
            </a:r>
            <a:r>
              <a:rPr lang="en-US" dirty="0"/>
              <a:t>scenarios in Flow </a:t>
            </a:r>
            <a:r>
              <a:rPr lang="en-US" dirty="0" smtClean="0"/>
              <a:t>installation and usage</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30</a:t>
            </a:fld>
            <a:endParaRPr lang="en-US"/>
          </a:p>
        </p:txBody>
      </p:sp>
      <p:sp>
        <p:nvSpPr>
          <p:cNvPr id="6"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dirty="0" smtClean="0">
                <a:solidFill>
                  <a:srgbClr val="FF0000"/>
                </a:solidFill>
              </a:rPr>
              <a:t>I would tend to include these as a way of </a:t>
            </a:r>
            <a:r>
              <a:rPr lang="en-US" sz="1600" smtClean="0">
                <a:solidFill>
                  <a:srgbClr val="FF0000"/>
                </a:solidFill>
              </a:rPr>
              <a:t>broader explanation. </a:t>
            </a:r>
            <a:endParaRPr lang="en-US" sz="1600" dirty="0" smtClean="0">
              <a:solidFill>
                <a:srgbClr val="FF0000"/>
              </a:solidFill>
            </a:endParaRPr>
          </a:p>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2497554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initial naming of a home</a:t>
            </a:r>
            <a:endParaRPr lang="en-US" dirty="0"/>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r>
              <a:rPr lang="en-US" dirty="0" smtClean="0"/>
              <a:t>User has several routers in his home; each one may be covering several rooms</a:t>
            </a:r>
          </a:p>
          <a:p>
            <a:r>
              <a:rPr lang="en-US" dirty="0" smtClean="0"/>
              <a:t>When installing the routers at home for the first time, user will be asked to provide the names each router should use, the prefixes they should serve</a:t>
            </a:r>
          </a:p>
          <a:p>
            <a:pPr lvl="1"/>
            <a:r>
              <a:rPr lang="en-US" dirty="0" smtClean="0"/>
              <a:t>For example, router serial-1234 should generate key pairs for identity “/</a:t>
            </a:r>
            <a:r>
              <a:rPr lang="en-US" dirty="0" err="1" smtClean="0"/>
              <a:t>alice</a:t>
            </a:r>
            <a:r>
              <a:rPr lang="en-US" dirty="0" smtClean="0"/>
              <a:t>-home/router1/”, and should serve “/</a:t>
            </a:r>
            <a:r>
              <a:rPr lang="en-US" dirty="0" err="1" smtClean="0"/>
              <a:t>alice</a:t>
            </a:r>
            <a:r>
              <a:rPr lang="en-US" dirty="0" smtClean="0"/>
              <a:t>-home/living-room” and “/</a:t>
            </a:r>
            <a:r>
              <a:rPr lang="en-US" dirty="0" err="1" smtClean="0"/>
              <a:t>alice</a:t>
            </a:r>
            <a:r>
              <a:rPr lang="en-US" dirty="0" smtClean="0"/>
              <a:t>-home/study”)</a:t>
            </a:r>
            <a:endParaRPr lang="en-US" dirty="0"/>
          </a:p>
          <a:p>
            <a:r>
              <a:rPr lang="en-US" dirty="0" smtClean="0"/>
              <a:t>The user could set up one master router (gateway) for the home, and add other routers from the gateway</a:t>
            </a:r>
          </a:p>
          <a:p>
            <a:r>
              <a:rPr lang="en-US" dirty="0" smtClean="0"/>
              <a:t>For a flow game running in the living room, user could choose to have the corresponding router sign the certificate of the game’s controller</a:t>
            </a:r>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31</a:t>
            </a:fld>
            <a:endParaRPr lang="en-US"/>
          </a:p>
        </p:txBody>
      </p:sp>
    </p:spTree>
    <p:extLst>
      <p:ext uri="{BB962C8B-B14F-4D97-AF65-F5344CB8AC3E}">
        <p14:creationId xmlns:p14="http://schemas.microsoft.com/office/powerpoint/2010/main" val="209363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buying the game and installing at home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game would come with a controller (</a:t>
            </a:r>
            <a:r>
              <a:rPr lang="en-US" dirty="0" smtClean="0">
                <a:solidFill>
                  <a:srgbClr val="FF0000"/>
                </a:solidFill>
              </a:rPr>
              <a:t>not necessarily a router, maybe an </a:t>
            </a:r>
            <a:r>
              <a:rPr lang="en-US" dirty="0" err="1" smtClean="0">
                <a:solidFill>
                  <a:srgbClr val="FF0000"/>
                </a:solidFill>
              </a:rPr>
              <a:t>RPi</a:t>
            </a:r>
            <a:r>
              <a:rPr lang="en-US" dirty="0" smtClean="0">
                <a:solidFill>
                  <a:srgbClr val="FF0000"/>
                </a:solidFill>
              </a:rPr>
              <a:t> 2 that serves as the default trust anchor when you buy the game</a:t>
            </a:r>
            <a:r>
              <a:rPr lang="en-US" dirty="0" smtClean="0"/>
              <a:t>), a machine running opt, and a set of </a:t>
            </a:r>
            <a:r>
              <a:rPr lang="en-US" dirty="0" err="1" smtClean="0"/>
              <a:t>IoT</a:t>
            </a:r>
            <a:r>
              <a:rPr lang="en-US" dirty="0" smtClean="0"/>
              <a:t> devices (</a:t>
            </a:r>
            <a:r>
              <a:rPr lang="en-US" dirty="0" err="1" smtClean="0"/>
              <a:t>RFduinos</a:t>
            </a:r>
            <a:r>
              <a:rPr lang="en-US" dirty="0" smtClean="0"/>
              <a:t>), each with corresponding Flow component code installed, and has a preconfigured prefix, for example “/</a:t>
            </a:r>
            <a:r>
              <a:rPr lang="en-US" dirty="0" err="1" smtClean="0"/>
              <a:t>ndn</a:t>
            </a:r>
            <a:r>
              <a:rPr lang="en-US" dirty="0" smtClean="0"/>
              <a:t>/local/flow”, and with trust relationship already established: anchor cert is installed in each device and all device certs are signed.</a:t>
            </a:r>
          </a:p>
          <a:p>
            <a:r>
              <a:rPr lang="en-US" dirty="0" smtClean="0"/>
              <a:t>The user would use some UI to set the controller’s prefix and his game instance name</a:t>
            </a:r>
          </a:p>
          <a:p>
            <a:r>
              <a:rPr lang="en-US" dirty="0" smtClean="0"/>
              <a:t>Controller would inform its discovered devices that there’s an “installation”, so devices would use the new name to create key pair, and ask the controller to sign their new certs (during initial inform, the controller could include a challenge and expect response in devices’ new sign requests, so that no attackers could masquerade during the installation process)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32</a:t>
            </a:fld>
            <a:endParaRPr lang="en-US"/>
          </a:p>
        </p:txBody>
      </p:sp>
    </p:spTree>
    <p:extLst>
      <p:ext uri="{BB962C8B-B14F-4D97-AF65-F5344CB8AC3E}">
        <p14:creationId xmlns:p14="http://schemas.microsoft.com/office/powerpoint/2010/main" val="2324984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adding a newly bought device (Phone with NFC)</a:t>
            </a:r>
            <a:endParaRPr lang="en-US" dirty="0"/>
          </a:p>
        </p:txBody>
      </p:sp>
      <p:sp>
        <p:nvSpPr>
          <p:cNvPr id="3" name="Content Placeholder 2"/>
          <p:cNvSpPr>
            <a:spLocks noGrp="1"/>
          </p:cNvSpPr>
          <p:nvPr>
            <p:ph idx="1"/>
          </p:nvPr>
        </p:nvSpPr>
        <p:spPr>
          <a:xfrm>
            <a:off x="457200" y="1600199"/>
            <a:ext cx="8229600" cy="5121275"/>
          </a:xfrm>
        </p:spPr>
        <p:txBody>
          <a:bodyPr>
            <a:normAutofit fontScale="70000" lnSpcReduction="20000"/>
          </a:bodyPr>
          <a:lstStyle/>
          <a:p>
            <a:r>
              <a:rPr lang="en-US" dirty="0" smtClean="0"/>
              <a:t>A new Samsung phone would come with a certificate signed by Samsung. Verify it with Samsung. Then install Flow phone app (or run web browser), set the installation prefix to the prefix controller’s using, configure the application id (label), and connect to local network (register right prefixes). Phone generates its key pair in device namespace and self-sign.</a:t>
            </a:r>
          </a:p>
          <a:p>
            <a:r>
              <a:rPr lang="en-US" dirty="0" smtClean="0"/>
              <a:t>Controller has an NFC tag reader, to add the new phone, scan its NFC tag using the controller</a:t>
            </a:r>
          </a:p>
          <a:p>
            <a:r>
              <a:rPr lang="en-US" dirty="0" smtClean="0"/>
              <a:t>Controller would find out the device GUID and create a shared secret based on the NFC tag, and initiate “add device” by sending out interest to the phone</a:t>
            </a:r>
          </a:p>
          <a:p>
            <a:r>
              <a:rPr lang="en-US" dirty="0" smtClean="0"/>
              <a:t>Phone would reply with the application label it uses and what types of data it produces, and user confirms on controller to proceed with phone cert retrieval and signing, meanwhile controller updates the trust schema and informs all discovered consumers of this update (or they always keep outstanding interest for next schema)</a:t>
            </a:r>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33</a:t>
            </a:fld>
            <a:endParaRPr lang="en-US"/>
          </a:p>
        </p:txBody>
      </p:sp>
    </p:spTree>
    <p:extLst>
      <p:ext uri="{BB962C8B-B14F-4D97-AF65-F5344CB8AC3E}">
        <p14:creationId xmlns:p14="http://schemas.microsoft.com/office/powerpoint/2010/main" val="821578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replacing a device using the same application level name</a:t>
            </a:r>
            <a:endParaRPr lang="en-US" dirty="0"/>
          </a:p>
        </p:txBody>
      </p:sp>
      <p:sp>
        <p:nvSpPr>
          <p:cNvPr id="3" name="Content Placeholder 2"/>
          <p:cNvSpPr>
            <a:spLocks noGrp="1"/>
          </p:cNvSpPr>
          <p:nvPr>
            <p:ph idx="1"/>
          </p:nvPr>
        </p:nvSpPr>
        <p:spPr/>
        <p:txBody>
          <a:bodyPr/>
          <a:lstStyle/>
          <a:p>
            <a:r>
              <a:rPr lang="en-US" dirty="0" smtClean="0"/>
              <a:t>Imagine that the old “</a:t>
            </a:r>
            <a:r>
              <a:rPr lang="en-US" dirty="0" err="1" smtClean="0"/>
              <a:t>wii</a:t>
            </a:r>
            <a:r>
              <a:rPr lang="en-US" dirty="0" smtClean="0"/>
              <a:t>-controller-A” breaks, we replace it with a new one also called “</a:t>
            </a:r>
            <a:r>
              <a:rPr lang="en-US" dirty="0" err="1" smtClean="0"/>
              <a:t>wii</a:t>
            </a:r>
            <a:r>
              <a:rPr lang="en-US" dirty="0" smtClean="0"/>
              <a:t>-controller-A”</a:t>
            </a:r>
          </a:p>
          <a:p>
            <a:r>
              <a:rPr lang="en-US" dirty="0" smtClean="0"/>
              <a:t>Just follow the steps in the add device scenario in the previous slide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34</a:t>
            </a:fld>
            <a:endParaRPr lang="en-US"/>
          </a:p>
        </p:txBody>
      </p:sp>
    </p:spTree>
    <p:extLst>
      <p:ext uri="{BB962C8B-B14F-4D97-AF65-F5344CB8AC3E}">
        <p14:creationId xmlns:p14="http://schemas.microsoft.com/office/powerpoint/2010/main" val="307389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4</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73412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functionalities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5</a:t>
            </a:fld>
            <a:endParaRPr lang="en-US"/>
          </a:p>
        </p:txBody>
      </p:sp>
      <p:sp>
        <p:nvSpPr>
          <p:cNvPr id="6" name="Content Placeholder 2"/>
          <p:cNvSpPr txBox="1">
            <a:spLocks/>
          </p:cNvSpPr>
          <p:nvPr/>
        </p:nvSpPr>
        <p:spPr>
          <a:xfrm>
            <a:off x="609600" y="1065193"/>
            <a:ext cx="8229600" cy="48848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NDN-</a:t>
            </a:r>
            <a:r>
              <a:rPr lang="en-US" dirty="0" err="1" smtClean="0"/>
              <a:t>IoT</a:t>
            </a:r>
            <a:r>
              <a:rPr lang="en-US" dirty="0" smtClean="0"/>
              <a:t> (Named Data Networking of Things) is a set of libraries implementing functionalities in the NDN team’s </a:t>
            </a:r>
            <a:r>
              <a:rPr lang="en-US" dirty="0" smtClean="0">
                <a:hlinkClick r:id="rId3"/>
              </a:rPr>
              <a:t>IoTDI 2016 paper</a:t>
            </a:r>
            <a:r>
              <a:rPr lang="en-US" dirty="0" smtClean="0"/>
              <a:t> [1]</a:t>
            </a:r>
          </a:p>
          <a:p>
            <a:pPr lvl="1"/>
            <a:r>
              <a:rPr lang="en-US" dirty="0" smtClean="0"/>
              <a:t>Naming things, devices, and their data (VI.A, VI.H)</a:t>
            </a:r>
          </a:p>
          <a:p>
            <a:pPr lvl="1"/>
            <a:r>
              <a:rPr lang="en-US" dirty="0" smtClean="0"/>
              <a:t>Schematized trust (VI.C)</a:t>
            </a:r>
          </a:p>
          <a:p>
            <a:pPr lvl="1"/>
            <a:r>
              <a:rPr lang="en-US" dirty="0" smtClean="0"/>
              <a:t>Device and application bootstrap (VI.B, VI.C)</a:t>
            </a:r>
          </a:p>
          <a:p>
            <a:pPr lvl="1"/>
            <a:r>
              <a:rPr lang="en-US" dirty="0" smtClean="0"/>
              <a:t>Device/service/capability discovery (VI.B)</a:t>
            </a:r>
          </a:p>
          <a:p>
            <a:pPr lvl="1"/>
            <a:r>
              <a:rPr lang="en-US" dirty="0" smtClean="0"/>
              <a:t>Application-level pub/sub (VI.F)</a:t>
            </a:r>
          </a:p>
        </p:txBody>
      </p:sp>
      <p:sp>
        <p:nvSpPr>
          <p:cNvPr id="7" name="Rectangle 6"/>
          <p:cNvSpPr/>
          <p:nvPr/>
        </p:nvSpPr>
        <p:spPr>
          <a:xfrm>
            <a:off x="680781" y="5803285"/>
            <a:ext cx="8233901" cy="646331"/>
          </a:xfrm>
          <a:prstGeom prst="rect">
            <a:avLst/>
          </a:prstGeom>
        </p:spPr>
        <p:txBody>
          <a:bodyPr wrap="square">
            <a:spAutoFit/>
          </a:bodyPr>
          <a:lstStyle/>
          <a:p>
            <a:r>
              <a:rPr lang="en-US" i="1" dirty="0"/>
              <a:t>[1] W. Shang, A. </a:t>
            </a:r>
            <a:r>
              <a:rPr lang="en-US" i="1" dirty="0" err="1"/>
              <a:t>Bannis</a:t>
            </a:r>
            <a:r>
              <a:rPr lang="en-US" i="1" dirty="0"/>
              <a:t>, T. Liang, Z. Wang, Y. Yu, A. </a:t>
            </a:r>
            <a:r>
              <a:rPr lang="en-US" i="1" dirty="0" err="1"/>
              <a:t>Afanasyev</a:t>
            </a:r>
            <a:r>
              <a:rPr lang="en-US" i="1" dirty="0"/>
              <a:t>, J. Thompson, J. Burke, B. Zhang, L. Zhang. Named Data Networking of Things (Invited Paper). In </a:t>
            </a:r>
            <a:r>
              <a:rPr lang="en-US" i="1" dirty="0" err="1"/>
              <a:t>IoTDI</a:t>
            </a:r>
            <a:r>
              <a:rPr lang="en-US" i="1" dirty="0"/>
              <a:t>, 2016</a:t>
            </a:r>
          </a:p>
        </p:txBody>
      </p:sp>
    </p:spTree>
    <p:extLst>
      <p:ext uri="{BB962C8B-B14F-4D97-AF65-F5344CB8AC3E}">
        <p14:creationId xmlns:p14="http://schemas.microsoft.com/office/powerpoint/2010/main" val="41297158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a:t>: </a:t>
            </a:r>
            <a:r>
              <a:rPr lang="en-US" dirty="0" smtClean="0"/>
              <a:t>naming</a:t>
            </a:r>
            <a:endParaRPr lang="en-US" dirty="0"/>
          </a:p>
        </p:txBody>
      </p:sp>
      <p:sp>
        <p:nvSpPr>
          <p:cNvPr id="3" name="Content Placeholder 2"/>
          <p:cNvSpPr>
            <a:spLocks noGrp="1"/>
          </p:cNvSpPr>
          <p:nvPr>
            <p:ph idx="1"/>
          </p:nvPr>
        </p:nvSpPr>
        <p:spPr>
          <a:xfrm>
            <a:off x="457200" y="1038161"/>
            <a:ext cx="8229600" cy="5365580"/>
          </a:xfrm>
        </p:spPr>
        <p:txBody>
          <a:bodyPr>
            <a:normAutofit fontScale="92500"/>
          </a:bodyPr>
          <a:lstStyle/>
          <a:p>
            <a:r>
              <a:rPr lang="en-US" dirty="0"/>
              <a:t>The framework can support arbitrary </a:t>
            </a:r>
            <a:r>
              <a:rPr lang="en-US" dirty="0" smtClean="0"/>
              <a:t>names. In our application we used three levels of names</a:t>
            </a:r>
            <a:endParaRPr lang="en-US" dirty="0"/>
          </a:p>
          <a:p>
            <a:pPr lvl="1"/>
            <a:r>
              <a:rPr lang="en-US" dirty="0" smtClean="0"/>
              <a:t>Application/thing level: name the thing</a:t>
            </a:r>
          </a:p>
          <a:p>
            <a:pPr lvl="2"/>
            <a:r>
              <a:rPr lang="en-US" dirty="0"/>
              <a:t>An application-specific </a:t>
            </a:r>
            <a:r>
              <a:rPr lang="en-US" dirty="0" smtClean="0"/>
              <a:t>“label” </a:t>
            </a:r>
            <a:r>
              <a:rPr lang="en-US" dirty="0"/>
              <a:t>given by the </a:t>
            </a:r>
            <a:r>
              <a:rPr lang="en-US" dirty="0" smtClean="0"/>
              <a:t>user</a:t>
            </a:r>
          </a:p>
          <a:p>
            <a:pPr lvl="2"/>
            <a:r>
              <a:rPr lang="en-US" dirty="0" smtClean="0"/>
              <a:t>For application data exchange</a:t>
            </a:r>
          </a:p>
          <a:p>
            <a:pPr lvl="1"/>
            <a:r>
              <a:rPr lang="en-US" dirty="0" smtClean="0"/>
              <a:t>Device level: name the device in a space</a:t>
            </a:r>
          </a:p>
          <a:p>
            <a:pPr lvl="2"/>
            <a:r>
              <a:rPr lang="en-US" dirty="0" smtClean="0"/>
              <a:t>Some physical properties of the device to identify the device</a:t>
            </a:r>
          </a:p>
          <a:p>
            <a:pPr lvl="2"/>
            <a:r>
              <a:rPr lang="en-US" dirty="0" smtClean="0"/>
              <a:t>For device control and status feedback</a:t>
            </a:r>
          </a:p>
          <a:p>
            <a:pPr lvl="1"/>
            <a:r>
              <a:rPr lang="en-US" dirty="0" smtClean="0"/>
              <a:t>Manufacturer level: name given by the manufacturer</a:t>
            </a:r>
          </a:p>
          <a:p>
            <a:pPr lvl="2"/>
            <a:r>
              <a:rPr lang="en-US" dirty="0" smtClean="0"/>
              <a:t>For initial device profile retrieval and verification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6</a:t>
            </a:fld>
            <a:endParaRPr lang="en-US"/>
          </a:p>
        </p:txBody>
      </p:sp>
    </p:spTree>
    <p:extLst>
      <p:ext uri="{BB962C8B-B14F-4D97-AF65-F5344CB8AC3E}">
        <p14:creationId xmlns:p14="http://schemas.microsoft.com/office/powerpoint/2010/main" val="8445941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naming – </a:t>
            </a:r>
            <a:r>
              <a:rPr lang="en-US" dirty="0" err="1" smtClean="0"/>
              <a:t>cont</a:t>
            </a:r>
            <a:endParaRPr lang="en-US" dirty="0"/>
          </a:p>
        </p:txBody>
      </p:sp>
      <p:sp>
        <p:nvSpPr>
          <p:cNvPr id="3" name="Content Placeholder 2"/>
          <p:cNvSpPr>
            <a:spLocks noGrp="1"/>
          </p:cNvSpPr>
          <p:nvPr>
            <p:ph idx="1"/>
          </p:nvPr>
        </p:nvSpPr>
        <p:spPr>
          <a:xfrm>
            <a:off x="457200" y="1097280"/>
            <a:ext cx="8229600" cy="1143784"/>
          </a:xfrm>
        </p:spPr>
        <p:txBody>
          <a:bodyPr/>
          <a:lstStyle/>
          <a:p>
            <a:r>
              <a:rPr lang="en-US" dirty="0" smtClean="0"/>
              <a:t>An example of the three levels of names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7</a:t>
            </a:fld>
            <a:endParaRPr lang="en-US"/>
          </a:p>
        </p:txBody>
      </p:sp>
      <p:pic>
        <p:nvPicPr>
          <p:cNvPr id="6" name="Picture 5"/>
          <p:cNvPicPr>
            <a:picLocks noChangeAspect="1"/>
          </p:cNvPicPr>
          <p:nvPr/>
        </p:nvPicPr>
        <p:blipFill>
          <a:blip r:embed="rId3"/>
          <a:stretch>
            <a:fillRect/>
          </a:stretch>
        </p:blipFill>
        <p:spPr>
          <a:xfrm>
            <a:off x="958961" y="1893082"/>
            <a:ext cx="4606611" cy="1494771"/>
          </a:xfrm>
          <a:prstGeom prst="rect">
            <a:avLst/>
          </a:prstGeom>
        </p:spPr>
      </p:pic>
      <p:sp>
        <p:nvSpPr>
          <p:cNvPr id="7" name="Content Placeholder 2"/>
          <p:cNvSpPr txBox="1">
            <a:spLocks/>
          </p:cNvSpPr>
          <p:nvPr/>
        </p:nvSpPr>
        <p:spPr>
          <a:xfrm>
            <a:off x="457200" y="3560332"/>
            <a:ext cx="8229600" cy="27673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framework suggests this naming convention to </a:t>
            </a:r>
          </a:p>
          <a:p>
            <a:pPr lvl="1"/>
            <a:r>
              <a:rPr lang="en-US" dirty="0"/>
              <a:t>D</a:t>
            </a:r>
            <a:r>
              <a:rPr lang="en-US" dirty="0" smtClean="0"/>
              <a:t>ecouple data from the device publishing it</a:t>
            </a:r>
          </a:p>
          <a:p>
            <a:pPr lvl="1"/>
            <a:r>
              <a:rPr lang="en-US" dirty="0" smtClean="0"/>
              <a:t>Reflect the trust relationship in a home </a:t>
            </a:r>
            <a:r>
              <a:rPr lang="en-US" dirty="0" err="1" smtClean="0"/>
              <a:t>IoT</a:t>
            </a:r>
            <a:r>
              <a:rPr lang="en-US" dirty="0" smtClean="0"/>
              <a:t> environment</a:t>
            </a:r>
          </a:p>
        </p:txBody>
      </p:sp>
    </p:spTree>
    <p:extLst>
      <p:ext uri="{BB962C8B-B14F-4D97-AF65-F5344CB8AC3E}">
        <p14:creationId xmlns:p14="http://schemas.microsoft.com/office/powerpoint/2010/main" val="19037536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8</a:t>
            </a:fld>
            <a:endParaRPr lang="en-US"/>
          </a:p>
        </p:txBody>
      </p:sp>
      <p:pic>
        <p:nvPicPr>
          <p:cNvPr id="6" name="Picture 5"/>
          <p:cNvPicPr>
            <a:picLocks noChangeAspect="1"/>
          </p:cNvPicPr>
          <p:nvPr/>
        </p:nvPicPr>
        <p:blipFill>
          <a:blip r:embed="rId3"/>
          <a:stretch>
            <a:fillRect/>
          </a:stretch>
        </p:blipFill>
        <p:spPr>
          <a:xfrm>
            <a:off x="0" y="1519318"/>
            <a:ext cx="9144000" cy="4559632"/>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82764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NDN-</a:t>
            </a:r>
            <a:r>
              <a:rPr lang="en-US" dirty="0" err="1" smtClean="0"/>
              <a:t>IoT</a:t>
            </a:r>
            <a:r>
              <a:rPr lang="en-US" dirty="0" smtClean="0"/>
              <a:t>: global Internet integration</a:t>
            </a:r>
            <a:endParaRPr lang="en-US" dirty="0"/>
          </a:p>
        </p:txBody>
      </p:sp>
      <p:sp>
        <p:nvSpPr>
          <p:cNvPr id="3" name="Content Placeholder 2"/>
          <p:cNvSpPr>
            <a:spLocks noGrp="1"/>
          </p:cNvSpPr>
          <p:nvPr>
            <p:ph idx="1"/>
          </p:nvPr>
        </p:nvSpPr>
        <p:spPr>
          <a:xfrm>
            <a:off x="457200" y="1106844"/>
            <a:ext cx="8229600" cy="3179957"/>
          </a:xfrm>
        </p:spPr>
        <p:txBody>
          <a:bodyPr/>
          <a:lstStyle/>
          <a:p>
            <a:r>
              <a:rPr lang="en-US" dirty="0" smtClean="0"/>
              <a:t>Global Internet integration can be achieved using</a:t>
            </a:r>
            <a:endParaRPr lang="en-US" dirty="0"/>
          </a:p>
          <a:p>
            <a:pPr lvl="1"/>
            <a:r>
              <a:rPr lang="en-US" dirty="0"/>
              <a:t>A globally reachable </a:t>
            </a:r>
            <a:r>
              <a:rPr lang="en-US" dirty="0" smtClean="0"/>
              <a:t>prefix such </a:t>
            </a:r>
            <a:r>
              <a:rPr lang="en-US" dirty="0"/>
              <a:t>as “/</a:t>
            </a:r>
            <a:r>
              <a:rPr lang="en-US" dirty="0" err="1"/>
              <a:t>ucla</a:t>
            </a:r>
            <a:r>
              <a:rPr lang="en-US" dirty="0"/>
              <a:t>/</a:t>
            </a:r>
            <a:r>
              <a:rPr lang="en-US" dirty="0" err="1"/>
              <a:t>MelnitzHall</a:t>
            </a:r>
            <a:r>
              <a:rPr lang="en-US" dirty="0"/>
              <a:t>/1469C</a:t>
            </a:r>
            <a:r>
              <a:rPr lang="en-US" dirty="0" smtClean="0"/>
              <a:t>”, or</a:t>
            </a:r>
            <a:endParaRPr lang="en-US" dirty="0"/>
          </a:p>
          <a:p>
            <a:pPr lvl="1"/>
            <a:r>
              <a:rPr lang="en-US" dirty="0"/>
              <a:t>A local prefix such as “/home”, </a:t>
            </a:r>
            <a:r>
              <a:rPr lang="en-US" dirty="0" smtClean="0"/>
              <a:t>with the help of </a:t>
            </a:r>
            <a:r>
              <a:rPr lang="en-US" dirty="0"/>
              <a:t>forwarding </a:t>
            </a:r>
            <a:r>
              <a:rPr lang="en-US" dirty="0" smtClean="0"/>
              <a:t>hints* </a:t>
            </a:r>
            <a:r>
              <a:rPr lang="en-US" dirty="0"/>
              <a:t>or </a:t>
            </a:r>
            <a:r>
              <a:rPr lang="en-US" dirty="0" smtClean="0"/>
              <a:t>encapsulation**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1/24/17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9</a:t>
            </a:fld>
            <a:endParaRPr lang="en-US"/>
          </a:p>
        </p:txBody>
      </p:sp>
      <p:sp>
        <p:nvSpPr>
          <p:cNvPr id="6" name="Rectangle 5"/>
          <p:cNvSpPr/>
          <p:nvPr/>
        </p:nvSpPr>
        <p:spPr>
          <a:xfrm>
            <a:off x="668877" y="5354376"/>
            <a:ext cx="7533602" cy="830997"/>
          </a:xfrm>
          <a:prstGeom prst="rect">
            <a:avLst/>
          </a:prstGeom>
        </p:spPr>
        <p:txBody>
          <a:bodyPr wrap="square">
            <a:spAutoFit/>
          </a:bodyPr>
          <a:lstStyle/>
          <a:p>
            <a:r>
              <a:rPr lang="en-US" sz="2400" i="1" dirty="0" smtClean="0"/>
              <a:t>* Forwarding hints in </a:t>
            </a:r>
            <a:r>
              <a:rPr lang="en-US" sz="2400" i="1" dirty="0" smtClean="0">
                <a:hlinkClick r:id="rId3"/>
              </a:rPr>
              <a:t>NDN FAQ</a:t>
            </a:r>
            <a:endParaRPr lang="en-US" sz="2400" i="1" dirty="0" smtClean="0"/>
          </a:p>
          <a:p>
            <a:r>
              <a:rPr lang="en-US" sz="2400" i="1" dirty="0" smtClean="0"/>
              <a:t>** Map-and-</a:t>
            </a:r>
            <a:r>
              <a:rPr lang="en-US" sz="2400" i="1" dirty="0" err="1" smtClean="0"/>
              <a:t>encap</a:t>
            </a:r>
            <a:r>
              <a:rPr lang="en-US" sz="2400" i="1" dirty="0" smtClean="0"/>
              <a:t> discussed in </a:t>
            </a:r>
            <a:r>
              <a:rPr lang="en-US" sz="2400" i="1" dirty="0" smtClean="0">
                <a:hlinkClick r:id="rId4"/>
              </a:rPr>
              <a:t>NDN-TR004 rev2</a:t>
            </a:r>
            <a:r>
              <a:rPr lang="en-US" sz="2400" i="1" dirty="0" smtClean="0"/>
              <a:t> </a:t>
            </a:r>
            <a:endParaRPr lang="en-US" sz="2400" i="1" dirty="0"/>
          </a:p>
        </p:txBody>
      </p:sp>
    </p:spTree>
    <p:extLst>
      <p:ext uri="{BB962C8B-B14F-4D97-AF65-F5344CB8AC3E}">
        <p14:creationId xmlns:p14="http://schemas.microsoft.com/office/powerpoint/2010/main" val="3141850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22781</TotalTime>
  <Words>3101</Words>
  <Application>Microsoft Macintosh PowerPoint</Application>
  <PresentationFormat>On-screen Show (4:3)</PresentationFormat>
  <Paragraphs>309</Paragraphs>
  <Slides>34</Slides>
  <Notes>23</Notes>
  <HiddenSlides>7</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NDN-IoT Framework and Example Application “Flow”</vt:lpstr>
      <vt:lpstr>Introduction</vt:lpstr>
      <vt:lpstr>Introduction – NDN-IoT &amp; Flow</vt:lpstr>
      <vt:lpstr>NDN-IoT Framework</vt:lpstr>
      <vt:lpstr>NDN-IoT: functionalities</vt:lpstr>
      <vt:lpstr>NDN-IoT: naming</vt:lpstr>
      <vt:lpstr>NDN-IoT: naming – cont</vt:lpstr>
      <vt:lpstr>Flow application: namespace</vt:lpstr>
      <vt:lpstr>NDN-IoT: global Internet integration</vt:lpstr>
      <vt:lpstr>NDN-IoT: trust</vt:lpstr>
      <vt:lpstr>Flow application: trust relationship</vt:lpstr>
      <vt:lpstr>NDN-IoT: bootstrap</vt:lpstr>
      <vt:lpstr>NDN-IoT: bootstrap sequence</vt:lpstr>
      <vt:lpstr>NDN-IoT: discovery</vt:lpstr>
      <vt:lpstr>NDN-IoT: discovery sequence</vt:lpstr>
      <vt:lpstr>NDN-IoT: app-level pub/sub</vt:lpstr>
      <vt:lpstr>NDN-IoT: app-level pub/sub sequence</vt:lpstr>
      <vt:lpstr>NDN-IoT: constrained devices</vt:lpstr>
      <vt:lpstr>Flow: constrained device authorization</vt:lpstr>
      <vt:lpstr>“Flow” Application</vt:lpstr>
      <vt:lpstr>Flow: introduction</vt:lpstr>
      <vt:lpstr>Flow: components</vt:lpstr>
      <vt:lpstr>Flow: app message exchanges</vt:lpstr>
      <vt:lpstr>Flow: app message exchange keys</vt:lpstr>
      <vt:lpstr>Links and documentation</vt:lpstr>
      <vt:lpstr>References</vt:lpstr>
      <vt:lpstr>Thanks</vt:lpstr>
      <vt:lpstr>Appendix A: uncovered functionalities in IoTDI ‘16 paper</vt:lpstr>
      <vt:lpstr>Appendix B: manufacturer and code/binary trust schema</vt:lpstr>
      <vt:lpstr>Appendix C: scenarios in Flow installation and usage</vt:lpstr>
      <vt:lpstr>Scenario: initial naming of a home</vt:lpstr>
      <vt:lpstr>Scenario: buying the game and installing at home</vt:lpstr>
      <vt:lpstr>Scenario: adding a newly bought device (Phone with NFC)</vt:lpstr>
      <vt:lpstr>Scenario: replacing a device using the same application level name</vt:lpstr>
    </vt:vector>
  </TitlesOfParts>
  <Company>remap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Design</dc:title>
  <dc:creator>Zhehao Wang</dc:creator>
  <cp:lastModifiedBy>Zhehao Wang</cp:lastModifiedBy>
  <cp:revision>2142</cp:revision>
  <dcterms:created xsi:type="dcterms:W3CDTF">2016-06-13T15:53:54Z</dcterms:created>
  <dcterms:modified xsi:type="dcterms:W3CDTF">2017-01-25T03:16:39Z</dcterms:modified>
</cp:coreProperties>
</file>